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8" r:id="rId3"/>
    <p:sldId id="259" r:id="rId4"/>
    <p:sldId id="263" r:id="rId5"/>
    <p:sldId id="265" r:id="rId6"/>
    <p:sldId id="266" r:id="rId7"/>
    <p:sldId id="267" r:id="rId8"/>
    <p:sldId id="260" r:id="rId9"/>
    <p:sldId id="261" r:id="rId10"/>
    <p:sldId id="262" r:id="rId11"/>
    <p:sldId id="264" r:id="rId12"/>
  </p:sldIdLst>
  <p:sldSz cx="12192000" cy="6858000"/>
  <p:notesSz cx="6858000" cy="9144000"/>
  <p:defaultTextStyle>
    <a:defPPr>
      <a:defRPr lang="it-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045"/>
  </p:normalViewPr>
  <p:slideViewPr>
    <p:cSldViewPr snapToGrid="0" snapToObjects="1">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E53A3-19DF-B444-94A0-D88860548728}" type="datetimeFigureOut">
              <a:rPr lang="it-IS" smtClean="0"/>
              <a:t>05/11/20</a:t>
            </a:fld>
            <a:endParaRPr lang="it-I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4F348-56F4-4042-A14D-3A6762D6C36A}" type="slidenum">
              <a:rPr lang="it-IS" smtClean="0"/>
              <a:t>‹N›</a:t>
            </a:fld>
            <a:endParaRPr lang="it-IS"/>
          </a:p>
        </p:txBody>
      </p:sp>
    </p:spTree>
    <p:extLst>
      <p:ext uri="{BB962C8B-B14F-4D97-AF65-F5344CB8AC3E}">
        <p14:creationId xmlns:p14="http://schemas.microsoft.com/office/powerpoint/2010/main" val="142033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S"/>
          </a:p>
        </p:txBody>
      </p:sp>
      <p:sp>
        <p:nvSpPr>
          <p:cNvPr id="4" name="Segnaposto numero diapositiva 3"/>
          <p:cNvSpPr>
            <a:spLocks noGrp="1"/>
          </p:cNvSpPr>
          <p:nvPr>
            <p:ph type="sldNum" sz="quarter" idx="5"/>
          </p:nvPr>
        </p:nvSpPr>
        <p:spPr/>
        <p:txBody>
          <a:bodyPr/>
          <a:lstStyle/>
          <a:p>
            <a:fld id="{E6C4F348-56F4-4042-A14D-3A6762D6C36A}" type="slidenum">
              <a:rPr lang="it-IS" smtClean="0"/>
              <a:t>1</a:t>
            </a:fld>
            <a:endParaRPr lang="it-IS"/>
          </a:p>
        </p:txBody>
      </p:sp>
    </p:spTree>
    <p:extLst>
      <p:ext uri="{BB962C8B-B14F-4D97-AF65-F5344CB8AC3E}">
        <p14:creationId xmlns:p14="http://schemas.microsoft.com/office/powerpoint/2010/main" val="300445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S"/>
              <a:t>Reliable = </a:t>
            </a:r>
            <a:r>
              <a:rPr lang="it-IS" sz="1200">
                <a:latin typeface="Abadi MT Condensed Light" panose="020B0306030101010103" pitchFamily="34" charset="77"/>
              </a:rPr>
              <a:t>(does not crash, avoid false positive and send ALARM message in less than 5 seconds)</a:t>
            </a:r>
          </a:p>
          <a:p>
            <a:endParaRPr lang="it-IS"/>
          </a:p>
        </p:txBody>
      </p:sp>
      <p:sp>
        <p:nvSpPr>
          <p:cNvPr id="4" name="Segnaposto numero diapositiva 3"/>
          <p:cNvSpPr>
            <a:spLocks noGrp="1"/>
          </p:cNvSpPr>
          <p:nvPr>
            <p:ph type="sldNum" sz="quarter" idx="5"/>
          </p:nvPr>
        </p:nvSpPr>
        <p:spPr/>
        <p:txBody>
          <a:bodyPr/>
          <a:lstStyle/>
          <a:p>
            <a:fld id="{E6C4F348-56F4-4042-A14D-3A6762D6C36A}" type="slidenum">
              <a:rPr lang="it-IS" smtClean="0"/>
              <a:t>2</a:t>
            </a:fld>
            <a:endParaRPr lang="it-IS"/>
          </a:p>
        </p:txBody>
      </p:sp>
    </p:spTree>
    <p:extLst>
      <p:ext uri="{BB962C8B-B14F-4D97-AF65-F5344CB8AC3E}">
        <p14:creationId xmlns:p14="http://schemas.microsoft.com/office/powerpoint/2010/main" val="235488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S"/>
              <a:t>Core controls speaker in order to make sound when a movement or a sound is detected</a:t>
            </a:r>
          </a:p>
        </p:txBody>
      </p:sp>
      <p:sp>
        <p:nvSpPr>
          <p:cNvPr id="4" name="Segnaposto numero diapositiva 3"/>
          <p:cNvSpPr>
            <a:spLocks noGrp="1"/>
          </p:cNvSpPr>
          <p:nvPr>
            <p:ph type="sldNum" sz="quarter" idx="5"/>
          </p:nvPr>
        </p:nvSpPr>
        <p:spPr/>
        <p:txBody>
          <a:bodyPr/>
          <a:lstStyle/>
          <a:p>
            <a:fld id="{E6C4F348-56F4-4042-A14D-3A6762D6C36A}" type="slidenum">
              <a:rPr lang="it-IS" smtClean="0"/>
              <a:t>5</a:t>
            </a:fld>
            <a:endParaRPr lang="it-IS"/>
          </a:p>
        </p:txBody>
      </p:sp>
    </p:spTree>
    <p:extLst>
      <p:ext uri="{BB962C8B-B14F-4D97-AF65-F5344CB8AC3E}">
        <p14:creationId xmlns:p14="http://schemas.microsoft.com/office/powerpoint/2010/main" val="2638761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24441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918265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348094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575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4438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19698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477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62894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782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11/5/20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6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11/5/20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‹N›</a:t>
            </a:fld>
            <a:endParaRPr lang="en-US"/>
          </a:p>
        </p:txBody>
      </p:sp>
    </p:spTree>
    <p:extLst>
      <p:ext uri="{BB962C8B-B14F-4D97-AF65-F5344CB8AC3E}">
        <p14:creationId xmlns:p14="http://schemas.microsoft.com/office/powerpoint/2010/main" val="16445187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6600">
                <a:solidFill>
                  <a:srgbClr val="FFFFFF"/>
                </a:solidFill>
                <a:latin typeface="01 DigitGraphics" pitchFamily="49"/>
              </a:rPr>
              <a:t>HomeSecuriPi</a:t>
            </a:r>
          </a:p>
        </p:txBody>
      </p:sp>
      <p:sp>
        <p:nvSpPr>
          <p:cNvPr id="3" name="Sottotitolo 2">
            <a:extLst>
              <a:ext uri="{FF2B5EF4-FFF2-40B4-BE49-F238E27FC236}">
                <a16:creationId xmlns:a16="http://schemas.microsoft.com/office/drawing/2014/main" id="{E5DFEF48-8377-C343-84B2-84AE6D011065}"/>
              </a:ext>
            </a:extLst>
          </p:cNvPr>
          <p:cNvSpPr>
            <a:spLocks noGrp="1"/>
          </p:cNvSpPr>
          <p:nvPr>
            <p:ph type="subTitle" idx="1"/>
          </p:nvPr>
        </p:nvSpPr>
        <p:spPr>
          <a:xfrm>
            <a:off x="2895599" y="2386492"/>
            <a:ext cx="6396204" cy="662542"/>
          </a:xfrm>
        </p:spPr>
        <p:txBody>
          <a:bodyPr anchor="ctr">
            <a:noAutofit/>
          </a:bodyPr>
          <a:lstStyle/>
          <a:p>
            <a:pPr algn="ctr">
              <a:lnSpc>
                <a:spcPct val="100000"/>
              </a:lnSpc>
            </a:pPr>
            <a:r>
              <a:rPr lang="it-IS" sz="2000">
                <a:solidFill>
                  <a:srgbClr val="FFFFFF"/>
                </a:solidFill>
                <a:latin typeface="Abadi MT Condensed Light" panose="020B0306030101010103" pitchFamily="34" charset="77"/>
              </a:rPr>
              <a:t>A cheap security system for your house</a:t>
            </a:r>
            <a:br>
              <a:rPr lang="it-IS" sz="2000">
                <a:solidFill>
                  <a:srgbClr val="FFFFFF"/>
                </a:solidFill>
                <a:latin typeface="Abadi MT Condensed Light" panose="020B0306030101010103" pitchFamily="34" charset="77"/>
              </a:rPr>
            </a:br>
            <a:br>
              <a:rPr lang="it-IS" sz="2000">
                <a:solidFill>
                  <a:srgbClr val="FFFFFF"/>
                </a:solidFill>
                <a:latin typeface="Abadi MT Condensed Light" panose="020B0306030101010103" pitchFamily="34" charset="77"/>
              </a:rPr>
            </a:br>
            <a:br>
              <a:rPr lang="it-IS" sz="2000">
                <a:solidFill>
                  <a:srgbClr val="FFFFFF"/>
                </a:solidFill>
                <a:latin typeface="Abadi MT Condensed Light" panose="020B0306030101010103" pitchFamily="34" charset="77"/>
              </a:rPr>
            </a:br>
            <a:endParaRPr lang="it-IS" sz="2000">
              <a:solidFill>
                <a:srgbClr val="FFFFFF"/>
              </a:solidFill>
              <a:latin typeface="Abadi MT Condensed Light" panose="020B0306030101010103" pitchFamily="34" charset="77"/>
            </a:endParaRPr>
          </a:p>
          <a:p>
            <a:pPr algn="ctr">
              <a:lnSpc>
                <a:spcPct val="100000"/>
              </a:lnSpc>
            </a:pPr>
            <a:r>
              <a:rPr lang="it-IS" b="1">
                <a:latin typeface="Abadi MT Condensed Light" panose="020B0306030101010103" pitchFamily="34" charset="77"/>
              </a:rPr>
              <a:t>Final Presentation</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testo, orologio&#10;&#10;Descrizione generata automaticamente">
            <a:extLst>
              <a:ext uri="{FF2B5EF4-FFF2-40B4-BE49-F238E27FC236}">
                <a16:creationId xmlns:a16="http://schemas.microsoft.com/office/drawing/2014/main" id="{B7D5290F-099A-9549-B5A9-DEDBC68C3A39}"/>
              </a:ext>
            </a:extLst>
          </p:cNvPr>
          <p:cNvPicPr>
            <a:picLocks noChangeAspect="1"/>
          </p:cNvPicPr>
          <p:nvPr/>
        </p:nvPicPr>
        <p:blipFill>
          <a:blip r:embed="rId3"/>
          <a:stretch>
            <a:fillRect/>
          </a:stretch>
        </p:blipFill>
        <p:spPr>
          <a:xfrm>
            <a:off x="479654" y="3358147"/>
            <a:ext cx="3019537" cy="3019537"/>
          </a:xfrm>
          <a:prstGeom prst="rect">
            <a:avLst/>
          </a:prstGeom>
        </p:spPr>
      </p:pic>
      <p:sp>
        <p:nvSpPr>
          <p:cNvPr id="6" name="CasellaDiTesto 5">
            <a:extLst>
              <a:ext uri="{FF2B5EF4-FFF2-40B4-BE49-F238E27FC236}">
                <a16:creationId xmlns:a16="http://schemas.microsoft.com/office/drawing/2014/main" id="{1EAB0680-BEFB-FD4B-8EFB-096F812E630B}"/>
              </a:ext>
            </a:extLst>
          </p:cNvPr>
          <p:cNvSpPr txBox="1"/>
          <p:nvPr/>
        </p:nvSpPr>
        <p:spPr>
          <a:xfrm>
            <a:off x="7903370" y="4514760"/>
            <a:ext cx="1947863" cy="1646605"/>
          </a:xfrm>
          <a:prstGeom prst="rect">
            <a:avLst/>
          </a:prstGeom>
          <a:noFill/>
        </p:spPr>
        <p:txBody>
          <a:bodyPr wrap="square" rtlCol="0">
            <a:spAutoFit/>
          </a:bodyPr>
          <a:lstStyle/>
          <a:p>
            <a:pPr>
              <a:spcAft>
                <a:spcPts val="600"/>
              </a:spcAft>
            </a:pPr>
            <a:r>
              <a:rPr lang="it-IS" sz="2400" b="1">
                <a:latin typeface="Abadi MT Condensed Light" panose="020B0306030101010103" pitchFamily="34" charset="77"/>
              </a:rPr>
              <a:t>Authors:</a:t>
            </a:r>
          </a:p>
          <a:p>
            <a:pPr>
              <a:spcAft>
                <a:spcPts val="600"/>
              </a:spcAft>
            </a:pPr>
            <a:r>
              <a:rPr lang="it-IS" sz="2400">
                <a:latin typeface="Abadi MT Condensed Light" panose="020B0306030101010103" pitchFamily="34" charset="77"/>
              </a:rPr>
              <a:t>Matteo Guerrini</a:t>
            </a:r>
            <a:br>
              <a:rPr lang="it-IS" sz="2400">
                <a:latin typeface="Abadi MT Condensed Light" panose="020B0306030101010103" pitchFamily="34" charset="77"/>
              </a:rPr>
            </a:br>
            <a:r>
              <a:rPr lang="it-IS" sz="2400">
                <a:latin typeface="Abadi MT Condensed Light" panose="020B0306030101010103" pitchFamily="34" charset="77"/>
              </a:rPr>
              <a:t>Giacomo Menchi</a:t>
            </a:r>
            <a:br>
              <a:rPr lang="it-IS" sz="2400">
                <a:latin typeface="Abadi MT Condensed Light" panose="020B0306030101010103" pitchFamily="34" charset="77"/>
              </a:rPr>
            </a:br>
            <a:r>
              <a:rPr lang="it-IS" sz="2400">
                <a:latin typeface="Abadi MT Condensed Light" panose="020B0306030101010103" pitchFamily="34" charset="77"/>
              </a:rPr>
              <a:t>William Paciaroni</a:t>
            </a:r>
          </a:p>
        </p:txBody>
      </p:sp>
      <p:sp>
        <p:nvSpPr>
          <p:cNvPr id="8" name="CasellaDiTesto 7">
            <a:extLst>
              <a:ext uri="{FF2B5EF4-FFF2-40B4-BE49-F238E27FC236}">
                <a16:creationId xmlns:a16="http://schemas.microsoft.com/office/drawing/2014/main" id="{548DF8DB-F6AF-5448-82A3-E57A69680D76}"/>
              </a:ext>
            </a:extLst>
          </p:cNvPr>
          <p:cNvSpPr txBox="1"/>
          <p:nvPr/>
        </p:nvSpPr>
        <p:spPr>
          <a:xfrm>
            <a:off x="10017918" y="4514670"/>
            <a:ext cx="1300163" cy="907941"/>
          </a:xfrm>
          <a:prstGeom prst="rect">
            <a:avLst/>
          </a:prstGeom>
          <a:noFill/>
        </p:spPr>
        <p:txBody>
          <a:bodyPr wrap="square" rtlCol="0">
            <a:spAutoFit/>
          </a:bodyPr>
          <a:lstStyle/>
          <a:p>
            <a:pPr>
              <a:spcAft>
                <a:spcPts val="600"/>
              </a:spcAft>
            </a:pPr>
            <a:r>
              <a:rPr lang="it-IS" sz="2400" b="1">
                <a:latin typeface="Abadi MT Condensed Light" panose="020B0306030101010103" pitchFamily="34" charset="77"/>
              </a:rPr>
              <a:t>Instructor:</a:t>
            </a:r>
          </a:p>
          <a:p>
            <a:pPr>
              <a:spcAft>
                <a:spcPts val="600"/>
              </a:spcAft>
            </a:pPr>
            <a:r>
              <a:rPr lang="it-IS" sz="2400">
                <a:latin typeface="Abadi MT Condensed Light" panose="020B0306030101010103" pitchFamily="34" charset="77"/>
              </a:rPr>
              <a:t>J.T. Foley</a:t>
            </a:r>
          </a:p>
        </p:txBody>
      </p:sp>
      <p:pic>
        <p:nvPicPr>
          <p:cNvPr id="7" name="Immagine 6">
            <a:extLst>
              <a:ext uri="{FF2B5EF4-FFF2-40B4-BE49-F238E27FC236}">
                <a16:creationId xmlns:a16="http://schemas.microsoft.com/office/drawing/2014/main" id="{7AA31FB3-BEC5-4A40-BF2A-3017DA02528F}"/>
              </a:ext>
            </a:extLst>
          </p:cNvPr>
          <p:cNvPicPr>
            <a:picLocks noChangeAspect="1"/>
          </p:cNvPicPr>
          <p:nvPr/>
        </p:nvPicPr>
        <p:blipFill>
          <a:blip r:embed="rId4"/>
          <a:stretch>
            <a:fillRect/>
          </a:stretch>
        </p:blipFill>
        <p:spPr>
          <a:xfrm>
            <a:off x="-4598" y="0"/>
            <a:ext cx="1185863" cy="1185863"/>
          </a:xfrm>
          <a:prstGeom prst="rect">
            <a:avLst/>
          </a:prstGeom>
        </p:spPr>
      </p:pic>
    </p:spTree>
    <p:extLst>
      <p:ext uri="{BB962C8B-B14F-4D97-AF65-F5344CB8AC3E}">
        <p14:creationId xmlns:p14="http://schemas.microsoft.com/office/powerpoint/2010/main" val="757788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Conclusion</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3ADEFB72-5ACD-9844-9D07-C8398BF58316}"/>
              </a:ext>
            </a:extLst>
          </p:cNvPr>
          <p:cNvSpPr txBox="1"/>
          <p:nvPr/>
        </p:nvSpPr>
        <p:spPr>
          <a:xfrm>
            <a:off x="638881" y="3263567"/>
            <a:ext cx="7344507" cy="3170099"/>
          </a:xfrm>
          <a:prstGeom prst="rect">
            <a:avLst/>
          </a:prstGeom>
          <a:noFill/>
        </p:spPr>
        <p:txBody>
          <a:bodyPr wrap="square" rtlCol="0">
            <a:spAutoFit/>
          </a:bodyPr>
          <a:lstStyle/>
          <a:p>
            <a:r>
              <a:rPr lang="it-IS" sz="2000">
                <a:latin typeface="Abadi MT Condensed Light" panose="020B0306030101010103" pitchFamily="34" charset="77"/>
              </a:rPr>
              <a:t>The bottom line is that we achieved a working home security system which detects movements and sounds, and communicates adequately with the user to signal them when something happens.</a:t>
            </a:r>
            <a:br>
              <a:rPr lang="it-IS" sz="2000">
                <a:latin typeface="Abadi MT Condensed Light" panose="020B0306030101010103" pitchFamily="34" charset="77"/>
              </a:rPr>
            </a:br>
            <a:br>
              <a:rPr lang="it-IS" sz="2000">
                <a:latin typeface="Abadi MT Condensed Light" panose="020B0306030101010103" pitchFamily="34" charset="77"/>
              </a:rPr>
            </a:br>
            <a:r>
              <a:rPr lang="it-IS" sz="2000">
                <a:latin typeface="Abadi MT Condensed Light" panose="020B0306030101010103" pitchFamily="34" charset="77"/>
              </a:rPr>
              <a:t>The project is intended to be a prototype created in a short amount of time, and thus may present some flaws or other issues.</a:t>
            </a:r>
          </a:p>
          <a:p>
            <a:br>
              <a:rPr lang="it-IS" sz="2000">
                <a:latin typeface="Abadi MT Condensed Light" panose="020B0306030101010103" pitchFamily="34" charset="77"/>
              </a:rPr>
            </a:br>
            <a:r>
              <a:rPr lang="it-IS" sz="2000">
                <a:latin typeface="Abadi MT Condensed Light" panose="020B0306030101010103" pitchFamily="34" charset="77"/>
              </a:rPr>
              <a:t>Nonetheless, we would like to thanks Reykjavik University which has given us the instruments and the possibility to develop this cool and useful project, in addition to the support during the development itself.</a:t>
            </a:r>
          </a:p>
        </p:txBody>
      </p:sp>
      <p:pic>
        <p:nvPicPr>
          <p:cNvPr id="7" name="Immagine 6">
            <a:extLst>
              <a:ext uri="{FF2B5EF4-FFF2-40B4-BE49-F238E27FC236}">
                <a16:creationId xmlns:a16="http://schemas.microsoft.com/office/drawing/2014/main" id="{F964AB80-F4A9-A346-B95F-1A76FEA1282A}"/>
              </a:ext>
            </a:extLst>
          </p:cNvPr>
          <p:cNvPicPr>
            <a:picLocks noChangeAspect="1"/>
          </p:cNvPicPr>
          <p:nvPr/>
        </p:nvPicPr>
        <p:blipFill>
          <a:blip r:embed="rId2"/>
          <a:stretch>
            <a:fillRect/>
          </a:stretch>
        </p:blipFill>
        <p:spPr>
          <a:xfrm>
            <a:off x="-4598" y="0"/>
            <a:ext cx="1185863" cy="1185863"/>
          </a:xfrm>
          <a:prstGeom prst="rect">
            <a:avLst/>
          </a:prstGeom>
        </p:spPr>
      </p:pic>
    </p:spTree>
    <p:extLst>
      <p:ext uri="{BB962C8B-B14F-4D97-AF65-F5344CB8AC3E}">
        <p14:creationId xmlns:p14="http://schemas.microsoft.com/office/powerpoint/2010/main" val="124606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DEMO</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04C281B9-3A53-5E46-AE58-141A411891CF}"/>
              </a:ext>
            </a:extLst>
          </p:cNvPr>
          <p:cNvSpPr txBox="1"/>
          <p:nvPr/>
        </p:nvSpPr>
        <p:spPr>
          <a:xfrm>
            <a:off x="2212943" y="3795503"/>
            <a:ext cx="7761515" cy="1200329"/>
          </a:xfrm>
          <a:prstGeom prst="rect">
            <a:avLst/>
          </a:prstGeom>
          <a:noFill/>
        </p:spPr>
        <p:txBody>
          <a:bodyPr wrap="square" rtlCol="0">
            <a:spAutoFit/>
          </a:bodyPr>
          <a:lstStyle/>
          <a:p>
            <a:pPr algn="ctr"/>
            <a:r>
              <a:rPr lang="it-IS" sz="2400">
                <a:latin typeface="Abadi MT Condensed Light" panose="020B0306030101010103" pitchFamily="34" charset="77"/>
              </a:rPr>
              <a:t>Thank you for your attention!</a:t>
            </a:r>
            <a:br>
              <a:rPr lang="it-IS" sz="2400">
                <a:latin typeface="Abadi MT Condensed Light" panose="020B0306030101010103" pitchFamily="34" charset="77"/>
              </a:rPr>
            </a:br>
            <a:endParaRPr lang="it-IS" sz="2400">
              <a:latin typeface="Abadi MT Condensed Light" panose="020B0306030101010103" pitchFamily="34" charset="77"/>
            </a:endParaRPr>
          </a:p>
          <a:p>
            <a:pPr algn="ctr"/>
            <a:r>
              <a:rPr lang="it-IS" sz="2400">
                <a:latin typeface="Abadi MT Condensed Light" panose="020B0306030101010103" pitchFamily="34" charset="77"/>
              </a:rPr>
              <a:t>And now a little demo of our project.</a:t>
            </a:r>
          </a:p>
        </p:txBody>
      </p:sp>
      <p:pic>
        <p:nvPicPr>
          <p:cNvPr id="7" name="Immagine 6">
            <a:extLst>
              <a:ext uri="{FF2B5EF4-FFF2-40B4-BE49-F238E27FC236}">
                <a16:creationId xmlns:a16="http://schemas.microsoft.com/office/drawing/2014/main" id="{F0D0DBDC-01F8-904B-A664-8340CE9CFF61}"/>
              </a:ext>
            </a:extLst>
          </p:cNvPr>
          <p:cNvPicPr>
            <a:picLocks noChangeAspect="1"/>
          </p:cNvPicPr>
          <p:nvPr/>
        </p:nvPicPr>
        <p:blipFill>
          <a:blip r:embed="rId2"/>
          <a:stretch>
            <a:fillRect/>
          </a:stretch>
        </p:blipFill>
        <p:spPr>
          <a:xfrm>
            <a:off x="-4598" y="0"/>
            <a:ext cx="1185863" cy="1185863"/>
          </a:xfrm>
          <a:prstGeom prst="rect">
            <a:avLst/>
          </a:prstGeom>
        </p:spPr>
      </p:pic>
    </p:spTree>
    <p:extLst>
      <p:ext uri="{BB962C8B-B14F-4D97-AF65-F5344CB8AC3E}">
        <p14:creationId xmlns:p14="http://schemas.microsoft.com/office/powerpoint/2010/main" val="144810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Introduction</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asellaDiTesto 8">
            <a:extLst>
              <a:ext uri="{FF2B5EF4-FFF2-40B4-BE49-F238E27FC236}">
                <a16:creationId xmlns:a16="http://schemas.microsoft.com/office/drawing/2014/main" id="{EBF3CD28-D8FB-0949-AA37-620BDF5FFA4F}"/>
              </a:ext>
            </a:extLst>
          </p:cNvPr>
          <p:cNvSpPr txBox="1"/>
          <p:nvPr/>
        </p:nvSpPr>
        <p:spPr>
          <a:xfrm>
            <a:off x="638881" y="3429000"/>
            <a:ext cx="5457119" cy="1938992"/>
          </a:xfrm>
          <a:prstGeom prst="rect">
            <a:avLst/>
          </a:prstGeom>
          <a:noFill/>
        </p:spPr>
        <p:txBody>
          <a:bodyPr wrap="square" rtlCol="0">
            <a:spAutoFit/>
          </a:bodyPr>
          <a:lstStyle/>
          <a:p>
            <a:pPr marL="285750" indent="-285750">
              <a:buFont typeface="Arial" panose="020B0604020202020204" pitchFamily="34" charset="0"/>
              <a:buChar char="•"/>
            </a:pPr>
            <a:r>
              <a:rPr lang="it-IS" sz="2400" b="1">
                <a:latin typeface="Abadi MT Condensed Light" panose="020B0306030101010103" pitchFamily="34" charset="77"/>
              </a:rPr>
              <a:t>Problem:</a:t>
            </a:r>
            <a:r>
              <a:rPr lang="it-IS" sz="2400">
                <a:latin typeface="Abadi MT Condensed Light" panose="020B0306030101010103" pitchFamily="34" charset="77"/>
              </a:rPr>
              <a:t> Detect strange movements and/or sounds inside a house or building</a:t>
            </a:r>
            <a:br>
              <a:rPr lang="it-IS" sz="2400">
                <a:latin typeface="Abadi MT Condensed Light" panose="020B0306030101010103" pitchFamily="34" charset="77"/>
              </a:rPr>
            </a:br>
            <a:endParaRPr lang="it-IS" sz="2400">
              <a:latin typeface="Abadi MT Condensed Light" panose="020B0306030101010103" pitchFamily="34" charset="77"/>
            </a:endParaRPr>
          </a:p>
          <a:p>
            <a:pPr marL="285750" indent="-285750">
              <a:buFont typeface="Arial" panose="020B0604020202020204" pitchFamily="34" charset="0"/>
              <a:buChar char="•"/>
            </a:pPr>
            <a:r>
              <a:rPr lang="it-IS" sz="2400" b="1">
                <a:latin typeface="Abadi MT Condensed Light" panose="020B0306030101010103" pitchFamily="34" charset="77"/>
              </a:rPr>
              <a:t>Why people care: </a:t>
            </a:r>
            <a:r>
              <a:rPr lang="it-IS" sz="2400">
                <a:latin typeface="Abadi MT Condensed Light" panose="020B0306030101010103" pitchFamily="34" charset="77"/>
              </a:rPr>
              <a:t>People want to feel their home is protected </a:t>
            </a:r>
          </a:p>
        </p:txBody>
      </p:sp>
      <p:sp>
        <p:nvSpPr>
          <p:cNvPr id="8" name="CasellaDiTesto 7">
            <a:extLst>
              <a:ext uri="{FF2B5EF4-FFF2-40B4-BE49-F238E27FC236}">
                <a16:creationId xmlns:a16="http://schemas.microsoft.com/office/drawing/2014/main" id="{76F4F46A-08CC-6240-B60D-8EA6BD26A4F6}"/>
              </a:ext>
            </a:extLst>
          </p:cNvPr>
          <p:cNvSpPr txBox="1"/>
          <p:nvPr/>
        </p:nvSpPr>
        <p:spPr>
          <a:xfrm>
            <a:off x="6091402" y="3429000"/>
            <a:ext cx="5457119" cy="3046988"/>
          </a:xfrm>
          <a:prstGeom prst="rect">
            <a:avLst/>
          </a:prstGeom>
          <a:noFill/>
        </p:spPr>
        <p:txBody>
          <a:bodyPr wrap="square" rtlCol="0">
            <a:spAutoFit/>
          </a:bodyPr>
          <a:lstStyle/>
          <a:p>
            <a:pPr marL="285750" indent="-285750">
              <a:buFont typeface="Arial" panose="020B0604020202020204" pitchFamily="34" charset="0"/>
              <a:buChar char="•"/>
            </a:pPr>
            <a:r>
              <a:rPr lang="it-IS" sz="2400" b="1">
                <a:latin typeface="Abadi MT Condensed Light" panose="020B0306030101010103" pitchFamily="34" charset="77"/>
              </a:rPr>
              <a:t>Requirements:</a:t>
            </a:r>
            <a:r>
              <a:rPr lang="it-IS" sz="2400">
                <a:latin typeface="Abadi MT Condensed Light" panose="020B0306030101010103" pitchFamily="34" charset="77"/>
              </a:rPr>
              <a:t> </a:t>
            </a:r>
          </a:p>
          <a:p>
            <a:pPr marL="742950" lvl="1" indent="-285750">
              <a:buFont typeface="Arial" panose="020B0604020202020204" pitchFamily="34" charset="0"/>
              <a:buChar char="•"/>
            </a:pPr>
            <a:r>
              <a:rPr lang="it-IT" sz="2400" dirty="0">
                <a:latin typeface="Abadi MT Condensed Light" panose="020B0306030101010103" pitchFamily="34" charset="77"/>
              </a:rPr>
              <a:t>C</a:t>
            </a:r>
            <a:r>
              <a:rPr lang="it-IS" sz="2400">
                <a:latin typeface="Abadi MT Condensed Light" panose="020B0306030101010103" pitchFamily="34" charset="77"/>
              </a:rPr>
              <a:t>heap</a:t>
            </a:r>
          </a:p>
          <a:p>
            <a:pPr marL="742950" lvl="1" indent="-285750">
              <a:buFont typeface="Arial" panose="020B0604020202020204" pitchFamily="34" charset="0"/>
              <a:buChar char="•"/>
            </a:pPr>
            <a:r>
              <a:rPr lang="it-IS" sz="2400">
                <a:latin typeface="Abadi MT Condensed Light" panose="020B0306030101010103" pitchFamily="34" charset="77"/>
              </a:rPr>
              <a:t>Reliable</a:t>
            </a:r>
          </a:p>
          <a:p>
            <a:pPr marL="742950" lvl="1" indent="-285750">
              <a:buFont typeface="Arial" panose="020B0604020202020204" pitchFamily="34" charset="0"/>
              <a:buChar char="•"/>
            </a:pPr>
            <a:r>
              <a:rPr lang="it-IS" sz="2400">
                <a:latin typeface="Abadi MT Condensed Light" panose="020B0306030101010103" pitchFamily="34" charset="77"/>
              </a:rPr>
              <a:t>Easy to blend</a:t>
            </a:r>
            <a:br>
              <a:rPr lang="it-IS" sz="2400">
                <a:latin typeface="Abadi MT Condensed Light" panose="020B0306030101010103" pitchFamily="34" charset="77"/>
              </a:rPr>
            </a:br>
            <a:r>
              <a:rPr lang="it-IS" sz="2400">
                <a:latin typeface="Abadi MT Condensed Light" panose="020B0306030101010103" pitchFamily="34" charset="77"/>
              </a:rPr>
              <a:t> </a:t>
            </a:r>
          </a:p>
          <a:p>
            <a:pPr marL="285750" indent="-285750">
              <a:buFont typeface="Arial" panose="020B0604020202020204" pitchFamily="34" charset="0"/>
              <a:buChar char="•"/>
            </a:pPr>
            <a:r>
              <a:rPr lang="it-IS" sz="2400" b="1">
                <a:latin typeface="Abadi MT Condensed Light" panose="020B0306030101010103" pitchFamily="34" charset="77"/>
              </a:rPr>
              <a:t>Who wants it</a:t>
            </a:r>
            <a:r>
              <a:rPr lang="it-IS" sz="2400">
                <a:latin typeface="Abadi MT Condensed Light" panose="020B0306030101010103" pitchFamily="34" charset="77"/>
              </a:rPr>
              <a:t>: </a:t>
            </a:r>
            <a:r>
              <a:rPr lang="it-IS" sz="2400" b="1">
                <a:latin typeface="Abadi MT Condensed Light" panose="020B0306030101010103" pitchFamily="34" charset="77"/>
              </a:rPr>
              <a:t> </a:t>
            </a:r>
            <a:r>
              <a:rPr lang="it-IS" sz="2400">
                <a:latin typeface="Abadi MT Condensed Light" panose="020B0306030101010103" pitchFamily="34" charset="77"/>
              </a:rPr>
              <a:t>Anyone who is owner of a house or building and would like to improve its security in a cheap way</a:t>
            </a:r>
          </a:p>
        </p:txBody>
      </p:sp>
      <p:pic>
        <p:nvPicPr>
          <p:cNvPr id="10" name="Immagine 9">
            <a:extLst>
              <a:ext uri="{FF2B5EF4-FFF2-40B4-BE49-F238E27FC236}">
                <a16:creationId xmlns:a16="http://schemas.microsoft.com/office/drawing/2014/main" id="{52A130A1-29CB-894D-A483-28DA3766D3AE}"/>
              </a:ext>
            </a:extLst>
          </p:cNvPr>
          <p:cNvPicPr>
            <a:picLocks noChangeAspect="1"/>
          </p:cNvPicPr>
          <p:nvPr/>
        </p:nvPicPr>
        <p:blipFill>
          <a:blip r:embed="rId3"/>
          <a:stretch>
            <a:fillRect/>
          </a:stretch>
        </p:blipFill>
        <p:spPr>
          <a:xfrm>
            <a:off x="-4598" y="0"/>
            <a:ext cx="1185863" cy="1185863"/>
          </a:xfrm>
          <a:prstGeom prst="rect">
            <a:avLst/>
          </a:prstGeom>
        </p:spPr>
      </p:pic>
    </p:spTree>
    <p:extLst>
      <p:ext uri="{BB962C8B-B14F-4D97-AF65-F5344CB8AC3E}">
        <p14:creationId xmlns:p14="http://schemas.microsoft.com/office/powerpoint/2010/main" val="276396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Related  Works</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asellaDiTesto 2">
            <a:extLst>
              <a:ext uri="{FF2B5EF4-FFF2-40B4-BE49-F238E27FC236}">
                <a16:creationId xmlns:a16="http://schemas.microsoft.com/office/drawing/2014/main" id="{80012D9A-7539-E14D-B51F-BF2217B0B9A9}"/>
              </a:ext>
            </a:extLst>
          </p:cNvPr>
          <p:cNvSpPr txBox="1"/>
          <p:nvPr/>
        </p:nvSpPr>
        <p:spPr>
          <a:xfrm>
            <a:off x="1023256" y="3091543"/>
            <a:ext cx="5528011" cy="769441"/>
          </a:xfrm>
          <a:prstGeom prst="rect">
            <a:avLst/>
          </a:prstGeom>
          <a:noFill/>
        </p:spPr>
        <p:txBody>
          <a:bodyPr wrap="square" rtlCol="0">
            <a:spAutoFit/>
          </a:bodyPr>
          <a:lstStyle/>
          <a:p>
            <a:r>
              <a:rPr lang="it-IS" sz="2200" b="1">
                <a:latin typeface="Abadi MT Condensed Light" panose="020B0306030101010103" pitchFamily="34" charset="77"/>
              </a:rPr>
              <a:t>Canary Camera:</a:t>
            </a:r>
            <a:r>
              <a:rPr lang="it-IS" sz="2200">
                <a:latin typeface="Abadi MT Condensed Light" panose="020B0306030101010103" pitchFamily="34" charset="77"/>
              </a:rPr>
              <a:t> One of other solutions on the market. Its cost is of $99.00.</a:t>
            </a:r>
          </a:p>
        </p:txBody>
      </p:sp>
      <p:pic>
        <p:nvPicPr>
          <p:cNvPr id="5" name="Immagine 4" descr="Immagine che contiene interni, nero, bianco, scuro&#10;&#10;Descrizione generata automaticamente">
            <a:extLst>
              <a:ext uri="{FF2B5EF4-FFF2-40B4-BE49-F238E27FC236}">
                <a16:creationId xmlns:a16="http://schemas.microsoft.com/office/drawing/2014/main" id="{52A0E52D-B738-4E43-91BD-A32724BC0731}"/>
              </a:ext>
            </a:extLst>
          </p:cNvPr>
          <p:cNvPicPr>
            <a:picLocks noChangeAspect="1"/>
          </p:cNvPicPr>
          <p:nvPr/>
        </p:nvPicPr>
        <p:blipFill>
          <a:blip r:embed="rId2"/>
          <a:stretch>
            <a:fillRect/>
          </a:stretch>
        </p:blipFill>
        <p:spPr>
          <a:xfrm>
            <a:off x="8755832" y="2701018"/>
            <a:ext cx="3436168" cy="3766457"/>
          </a:xfrm>
          <a:prstGeom prst="rect">
            <a:avLst/>
          </a:prstGeom>
        </p:spPr>
      </p:pic>
      <p:cxnSp>
        <p:nvCxnSpPr>
          <p:cNvPr id="9" name="Connettore 1 8">
            <a:extLst>
              <a:ext uri="{FF2B5EF4-FFF2-40B4-BE49-F238E27FC236}">
                <a16:creationId xmlns:a16="http://schemas.microsoft.com/office/drawing/2014/main" id="{665EC0A4-3A56-294F-BFA9-E9532AA44113}"/>
              </a:ext>
            </a:extLst>
          </p:cNvPr>
          <p:cNvCxnSpPr>
            <a:cxnSpLocks/>
          </p:cNvCxnSpPr>
          <p:nvPr/>
        </p:nvCxnSpPr>
        <p:spPr>
          <a:xfrm>
            <a:off x="3439886" y="4162423"/>
            <a:ext cx="0" cy="23050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6F3D85CE-1CEF-EA4E-8529-23D482306739}"/>
              </a:ext>
            </a:extLst>
          </p:cNvPr>
          <p:cNvSpPr txBox="1"/>
          <p:nvPr/>
        </p:nvSpPr>
        <p:spPr>
          <a:xfrm>
            <a:off x="1153886" y="3897553"/>
            <a:ext cx="1905000" cy="2862322"/>
          </a:xfrm>
          <a:prstGeom prst="rect">
            <a:avLst/>
          </a:prstGeom>
          <a:noFill/>
        </p:spPr>
        <p:txBody>
          <a:bodyPr wrap="square" rtlCol="0">
            <a:spAutoFit/>
          </a:bodyPr>
          <a:lstStyle/>
          <a:p>
            <a:pPr algn="ctr"/>
            <a:r>
              <a:rPr lang="it-IS" sz="2000" b="1">
                <a:latin typeface="Abadi MT Condensed Light" panose="020B0306030101010103" pitchFamily="34" charset="77"/>
              </a:rPr>
              <a:t>PROs</a:t>
            </a:r>
            <a:br>
              <a:rPr lang="it-IS" sz="2000" b="1">
                <a:latin typeface="Abadi MT Condensed Light" panose="020B0306030101010103" pitchFamily="34" charset="77"/>
              </a:rPr>
            </a:br>
            <a:endParaRPr lang="it-IS" sz="2000" b="1">
              <a:latin typeface="Abadi MT Condensed Light" panose="020B0306030101010103" pitchFamily="34" charset="77"/>
            </a:endParaRPr>
          </a:p>
          <a:p>
            <a:pPr marL="285750" indent="-285750">
              <a:buFont typeface="Arial" panose="020B0604020202020204" pitchFamily="34" charset="0"/>
              <a:buChar char="•"/>
            </a:pPr>
            <a:r>
              <a:rPr lang="it-IS" sz="2000">
                <a:latin typeface="Abadi MT Condensed Light" panose="020B0306030101010103" pitchFamily="34" charset="77"/>
              </a:rPr>
              <a:t>Weather condition monitoring</a:t>
            </a:r>
          </a:p>
          <a:p>
            <a:pPr marL="285750" indent="-285750">
              <a:buFont typeface="Arial" panose="020B0604020202020204" pitchFamily="34" charset="0"/>
              <a:buChar char="•"/>
            </a:pPr>
            <a:r>
              <a:rPr lang="it-IS" sz="2000">
                <a:latin typeface="Abadi MT Condensed Light" panose="020B0306030101010103" pitchFamily="34" charset="77"/>
              </a:rPr>
              <a:t>Real time camera</a:t>
            </a:r>
          </a:p>
          <a:p>
            <a:pPr marL="285750" indent="-285750">
              <a:buFont typeface="Arial" panose="020B0604020202020204" pitchFamily="34" charset="0"/>
              <a:buChar char="•"/>
            </a:pPr>
            <a:r>
              <a:rPr lang="it-IS" sz="2000">
                <a:latin typeface="Abadi MT Condensed Light" panose="020B0306030101010103" pitchFamily="34" charset="77"/>
              </a:rPr>
              <a:t>Past recordings</a:t>
            </a:r>
            <a:br>
              <a:rPr lang="it-IS" sz="2000">
                <a:latin typeface="Abadi MT Condensed Light" panose="020B0306030101010103" pitchFamily="34" charset="77"/>
              </a:rPr>
            </a:br>
            <a:endParaRPr lang="it-IS" sz="2000"/>
          </a:p>
        </p:txBody>
      </p:sp>
      <p:sp>
        <p:nvSpPr>
          <p:cNvPr id="14" name="CasellaDiTesto 13">
            <a:extLst>
              <a:ext uri="{FF2B5EF4-FFF2-40B4-BE49-F238E27FC236}">
                <a16:creationId xmlns:a16="http://schemas.microsoft.com/office/drawing/2014/main" id="{0BA88437-A55D-D641-AA71-1349A82858EC}"/>
              </a:ext>
            </a:extLst>
          </p:cNvPr>
          <p:cNvSpPr txBox="1"/>
          <p:nvPr/>
        </p:nvSpPr>
        <p:spPr>
          <a:xfrm>
            <a:off x="3811858" y="3897553"/>
            <a:ext cx="1905000" cy="2862322"/>
          </a:xfrm>
          <a:prstGeom prst="rect">
            <a:avLst/>
          </a:prstGeom>
          <a:noFill/>
        </p:spPr>
        <p:txBody>
          <a:bodyPr wrap="square" rtlCol="0">
            <a:spAutoFit/>
          </a:bodyPr>
          <a:lstStyle/>
          <a:p>
            <a:pPr algn="ctr"/>
            <a:r>
              <a:rPr lang="it-IS" sz="2000" b="1" dirty="0">
                <a:latin typeface="Abadi MT Condensed Light" panose="020B0306030101010103" pitchFamily="34" charset="77"/>
              </a:rPr>
              <a:t>CONs</a:t>
            </a:r>
            <a:br>
              <a:rPr lang="it-IS" sz="2000" b="1" dirty="0">
                <a:latin typeface="Abadi MT Condensed Light" panose="020B0306030101010103" pitchFamily="34" charset="77"/>
              </a:rPr>
            </a:br>
            <a:endParaRPr lang="it-IS" sz="2000" b="1" dirty="0">
              <a:latin typeface="Abadi MT Condensed Light" panose="020B0306030101010103" pitchFamily="34" charset="77"/>
            </a:endParaRPr>
          </a:p>
          <a:p>
            <a:pPr marL="285750" indent="-285750">
              <a:buFont typeface="Arial" panose="020B0604020202020204" pitchFamily="34" charset="0"/>
              <a:buChar char="•"/>
            </a:pPr>
            <a:r>
              <a:rPr lang="it-IS" sz="2000" dirty="0">
                <a:latin typeface="Abadi MT Condensed Light" panose="020B0306030101010103" pitchFamily="34" charset="77"/>
              </a:rPr>
              <a:t>No movements detection</a:t>
            </a:r>
          </a:p>
          <a:p>
            <a:pPr marL="285750" indent="-285750">
              <a:buFont typeface="Arial" panose="020B0604020202020204" pitchFamily="34" charset="0"/>
              <a:buChar char="•"/>
            </a:pPr>
            <a:r>
              <a:rPr lang="it-IS" sz="2000" dirty="0">
                <a:latin typeface="Abadi MT Condensed Light" panose="020B0306030101010103" pitchFamily="34" charset="77"/>
              </a:rPr>
              <a:t>No alarm notification</a:t>
            </a:r>
          </a:p>
          <a:p>
            <a:pPr marL="285750" indent="-285750">
              <a:buFont typeface="Arial" panose="020B0604020202020204" pitchFamily="34" charset="0"/>
              <a:buChar char="•"/>
            </a:pPr>
            <a:r>
              <a:rPr lang="it-IS" sz="2000" dirty="0">
                <a:latin typeface="Abadi MT Condensed Light" panose="020B0306030101010103" pitchFamily="34" charset="77"/>
              </a:rPr>
              <a:t>High price for what it offers</a:t>
            </a:r>
            <a:br>
              <a:rPr lang="it-IS" sz="2000" dirty="0">
                <a:latin typeface="Abadi MT Condensed Light" panose="020B0306030101010103" pitchFamily="34" charset="77"/>
              </a:rPr>
            </a:br>
            <a:endParaRPr lang="it-IS" sz="2000" dirty="0"/>
          </a:p>
        </p:txBody>
      </p:sp>
      <p:pic>
        <p:nvPicPr>
          <p:cNvPr id="19" name="Immagine 18">
            <a:extLst>
              <a:ext uri="{FF2B5EF4-FFF2-40B4-BE49-F238E27FC236}">
                <a16:creationId xmlns:a16="http://schemas.microsoft.com/office/drawing/2014/main" id="{2BC485D6-714A-F54E-B980-6ED631A83935}"/>
              </a:ext>
            </a:extLst>
          </p:cNvPr>
          <p:cNvPicPr>
            <a:picLocks noChangeAspect="1"/>
          </p:cNvPicPr>
          <p:nvPr/>
        </p:nvPicPr>
        <p:blipFill>
          <a:blip r:embed="rId3"/>
          <a:stretch>
            <a:fillRect/>
          </a:stretch>
        </p:blipFill>
        <p:spPr>
          <a:xfrm>
            <a:off x="-4598" y="0"/>
            <a:ext cx="1185863" cy="1185863"/>
          </a:xfrm>
          <a:prstGeom prst="rect">
            <a:avLst/>
          </a:prstGeom>
        </p:spPr>
      </p:pic>
    </p:spTree>
    <p:extLst>
      <p:ext uri="{BB962C8B-B14F-4D97-AF65-F5344CB8AC3E}">
        <p14:creationId xmlns:p14="http://schemas.microsoft.com/office/powerpoint/2010/main" val="367771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Hardware</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magine 8" descr="Immagine che contiene adattatore&#10;&#10;Descrizione generata automaticamente">
            <a:extLst>
              <a:ext uri="{FF2B5EF4-FFF2-40B4-BE49-F238E27FC236}">
                <a16:creationId xmlns:a16="http://schemas.microsoft.com/office/drawing/2014/main" id="{AE800B4A-BCB4-974E-B842-B04A0A6ED7AC}"/>
              </a:ext>
            </a:extLst>
          </p:cNvPr>
          <p:cNvPicPr>
            <a:picLocks noChangeAspect="1"/>
          </p:cNvPicPr>
          <p:nvPr/>
        </p:nvPicPr>
        <p:blipFill>
          <a:blip r:embed="rId2"/>
          <a:stretch>
            <a:fillRect/>
          </a:stretch>
        </p:blipFill>
        <p:spPr>
          <a:xfrm>
            <a:off x="638881" y="2877832"/>
            <a:ext cx="2770146" cy="2719845"/>
          </a:xfrm>
          <a:prstGeom prst="rect">
            <a:avLst/>
          </a:prstGeom>
        </p:spPr>
      </p:pic>
      <p:pic>
        <p:nvPicPr>
          <p:cNvPr id="11" name="Immagine 10">
            <a:extLst>
              <a:ext uri="{FF2B5EF4-FFF2-40B4-BE49-F238E27FC236}">
                <a16:creationId xmlns:a16="http://schemas.microsoft.com/office/drawing/2014/main" id="{20622885-0CDF-814A-9561-32D3962D9334}"/>
              </a:ext>
            </a:extLst>
          </p:cNvPr>
          <p:cNvPicPr>
            <a:picLocks noChangeAspect="1"/>
          </p:cNvPicPr>
          <p:nvPr/>
        </p:nvPicPr>
        <p:blipFill>
          <a:blip r:embed="rId3"/>
          <a:stretch>
            <a:fillRect/>
          </a:stretch>
        </p:blipFill>
        <p:spPr>
          <a:xfrm>
            <a:off x="4867981" y="3025394"/>
            <a:ext cx="1375657" cy="1272178"/>
          </a:xfrm>
          <a:prstGeom prst="rect">
            <a:avLst/>
          </a:prstGeom>
        </p:spPr>
      </p:pic>
      <p:sp>
        <p:nvSpPr>
          <p:cNvPr id="12" name="CasellaDiTesto 11">
            <a:extLst>
              <a:ext uri="{FF2B5EF4-FFF2-40B4-BE49-F238E27FC236}">
                <a16:creationId xmlns:a16="http://schemas.microsoft.com/office/drawing/2014/main" id="{1CDEDB3B-217B-3D4D-8AEC-BD8F34CCF31A}"/>
              </a:ext>
            </a:extLst>
          </p:cNvPr>
          <p:cNvSpPr txBox="1"/>
          <p:nvPr/>
        </p:nvSpPr>
        <p:spPr>
          <a:xfrm>
            <a:off x="4867980" y="4126869"/>
            <a:ext cx="1661407" cy="369332"/>
          </a:xfrm>
          <a:prstGeom prst="rect">
            <a:avLst/>
          </a:prstGeom>
          <a:noFill/>
        </p:spPr>
        <p:txBody>
          <a:bodyPr wrap="square" rtlCol="0">
            <a:spAutoFit/>
          </a:bodyPr>
          <a:lstStyle/>
          <a:p>
            <a:r>
              <a:rPr lang="it-IS" b="1">
                <a:latin typeface="Abadi MT Condensed Light" panose="020B0306030101010103" pitchFamily="34" charset="77"/>
              </a:rPr>
              <a:t>PIR Sensor</a:t>
            </a:r>
            <a:r>
              <a:rPr lang="it-IS">
                <a:latin typeface="Abadi MT Condensed Light" panose="020B0306030101010103" pitchFamily="34" charset="77"/>
              </a:rPr>
              <a:t>: $0.73</a:t>
            </a:r>
          </a:p>
        </p:txBody>
      </p:sp>
      <p:sp>
        <p:nvSpPr>
          <p:cNvPr id="14" name="Rettangolo 13">
            <a:extLst>
              <a:ext uri="{FF2B5EF4-FFF2-40B4-BE49-F238E27FC236}">
                <a16:creationId xmlns:a16="http://schemas.microsoft.com/office/drawing/2014/main" id="{B4A99B10-6471-DC4E-A507-10B13F9F9789}"/>
              </a:ext>
            </a:extLst>
          </p:cNvPr>
          <p:cNvSpPr/>
          <p:nvPr/>
        </p:nvSpPr>
        <p:spPr>
          <a:xfrm>
            <a:off x="638881" y="5858506"/>
            <a:ext cx="3922036" cy="369332"/>
          </a:xfrm>
          <a:prstGeom prst="rect">
            <a:avLst/>
          </a:prstGeom>
        </p:spPr>
        <p:txBody>
          <a:bodyPr wrap="none">
            <a:spAutoFit/>
          </a:bodyPr>
          <a:lstStyle/>
          <a:p>
            <a:r>
              <a:rPr lang="it-IS" b="1" dirty="0">
                <a:latin typeface="Abadi MT Condensed Light" panose="020B0306030101010103" pitchFamily="34" charset="77"/>
              </a:rPr>
              <a:t>Starter Pack(R</a:t>
            </a:r>
            <a:r>
              <a:rPr lang="it-IT" b="1" dirty="0" err="1">
                <a:latin typeface="Abadi MT Condensed Light" panose="020B0306030101010103" pitchFamily="34" charset="77"/>
              </a:rPr>
              <a:t>P</a:t>
            </a:r>
            <a:r>
              <a:rPr lang="it-IS" b="1" dirty="0">
                <a:latin typeface="Abadi MT Condensed Light" panose="020B0306030101010103" pitchFamily="34" charset="77"/>
              </a:rPr>
              <a:t>i-Camera-SupplyPower):</a:t>
            </a:r>
            <a:r>
              <a:rPr lang="it-IS" dirty="0">
                <a:latin typeface="Abadi MT Condensed Light" panose="020B0306030101010103" pitchFamily="34" charset="77"/>
              </a:rPr>
              <a:t> $29.66</a:t>
            </a:r>
          </a:p>
        </p:txBody>
      </p:sp>
      <p:pic>
        <p:nvPicPr>
          <p:cNvPr id="19" name="Immagine 18" descr="Immagine che contiene elettronico&#10;&#10;Descrizione generata automaticamente">
            <a:extLst>
              <a:ext uri="{FF2B5EF4-FFF2-40B4-BE49-F238E27FC236}">
                <a16:creationId xmlns:a16="http://schemas.microsoft.com/office/drawing/2014/main" id="{93902D87-976E-0C44-8F0B-2CDB54FFB5F2}"/>
              </a:ext>
            </a:extLst>
          </p:cNvPr>
          <p:cNvPicPr>
            <a:picLocks noChangeAspect="1"/>
          </p:cNvPicPr>
          <p:nvPr/>
        </p:nvPicPr>
        <p:blipFill>
          <a:blip r:embed="rId4"/>
          <a:stretch>
            <a:fillRect/>
          </a:stretch>
        </p:blipFill>
        <p:spPr>
          <a:xfrm flipH="1">
            <a:off x="6188051" y="4921743"/>
            <a:ext cx="1443034" cy="1101475"/>
          </a:xfrm>
          <a:prstGeom prst="rect">
            <a:avLst/>
          </a:prstGeom>
        </p:spPr>
      </p:pic>
      <p:sp>
        <p:nvSpPr>
          <p:cNvPr id="20" name="Rettangolo 19">
            <a:extLst>
              <a:ext uri="{FF2B5EF4-FFF2-40B4-BE49-F238E27FC236}">
                <a16:creationId xmlns:a16="http://schemas.microsoft.com/office/drawing/2014/main" id="{971C26AB-3691-9D47-8E0E-96057F389B8B}"/>
              </a:ext>
            </a:extLst>
          </p:cNvPr>
          <p:cNvSpPr/>
          <p:nvPr/>
        </p:nvSpPr>
        <p:spPr>
          <a:xfrm>
            <a:off x="6357433" y="6023218"/>
            <a:ext cx="1027845" cy="369332"/>
          </a:xfrm>
          <a:prstGeom prst="rect">
            <a:avLst/>
          </a:prstGeom>
        </p:spPr>
        <p:txBody>
          <a:bodyPr wrap="none">
            <a:spAutoFit/>
          </a:bodyPr>
          <a:lstStyle/>
          <a:p>
            <a:r>
              <a:rPr lang="it-IS" b="1">
                <a:latin typeface="Abadi MT Condensed Light" panose="020B0306030101010103" pitchFamily="34" charset="77"/>
              </a:rPr>
              <a:t>MIC</a:t>
            </a:r>
            <a:r>
              <a:rPr lang="it-IS">
                <a:latin typeface="Abadi MT Condensed Light" panose="020B0306030101010103" pitchFamily="34" charset="77"/>
              </a:rPr>
              <a:t>: $0.96</a:t>
            </a:r>
          </a:p>
        </p:txBody>
      </p:sp>
      <p:pic>
        <p:nvPicPr>
          <p:cNvPr id="1026" name="Picture 2">
            <a:extLst>
              <a:ext uri="{FF2B5EF4-FFF2-40B4-BE49-F238E27FC236}">
                <a16:creationId xmlns:a16="http://schemas.microsoft.com/office/drawing/2014/main" id="{1483F59A-C58F-0A49-843E-8D628001B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521" y="2843966"/>
            <a:ext cx="1661407" cy="1732386"/>
          </a:xfrm>
          <a:prstGeom prst="rect">
            <a:avLst/>
          </a:prstGeom>
          <a:noFill/>
          <a:extLst>
            <a:ext uri="{909E8E84-426E-40DD-AFC4-6F175D3DCCD1}">
              <a14:hiddenFill xmlns:a14="http://schemas.microsoft.com/office/drawing/2010/main">
                <a:solidFill>
                  <a:srgbClr val="FFFFFF"/>
                </a:solidFill>
              </a14:hiddenFill>
            </a:ext>
          </a:extLst>
        </p:spPr>
      </p:pic>
      <p:sp>
        <p:nvSpPr>
          <p:cNvPr id="21" name="Rettangolo 20">
            <a:extLst>
              <a:ext uri="{FF2B5EF4-FFF2-40B4-BE49-F238E27FC236}">
                <a16:creationId xmlns:a16="http://schemas.microsoft.com/office/drawing/2014/main" id="{53B9C88F-14D0-6247-80C7-56279DD4AF42}"/>
              </a:ext>
            </a:extLst>
          </p:cNvPr>
          <p:cNvSpPr/>
          <p:nvPr/>
        </p:nvSpPr>
        <p:spPr>
          <a:xfrm>
            <a:off x="8473301" y="4586278"/>
            <a:ext cx="1382110" cy="369332"/>
          </a:xfrm>
          <a:prstGeom prst="rect">
            <a:avLst/>
          </a:prstGeom>
        </p:spPr>
        <p:txBody>
          <a:bodyPr wrap="none">
            <a:spAutoFit/>
          </a:bodyPr>
          <a:lstStyle/>
          <a:p>
            <a:r>
              <a:rPr lang="it-IS" b="1">
                <a:latin typeface="Abadi MT Condensed Light" panose="020B0306030101010103" pitchFamily="34" charset="77"/>
              </a:rPr>
              <a:t>Speaker</a:t>
            </a:r>
            <a:r>
              <a:rPr lang="it-IS">
                <a:latin typeface="Abadi MT Condensed Light" panose="020B0306030101010103" pitchFamily="34" charset="77"/>
              </a:rPr>
              <a:t>: $3.44</a:t>
            </a:r>
          </a:p>
        </p:txBody>
      </p:sp>
      <p:sp>
        <p:nvSpPr>
          <p:cNvPr id="23" name="Rettangolo 22">
            <a:extLst>
              <a:ext uri="{FF2B5EF4-FFF2-40B4-BE49-F238E27FC236}">
                <a16:creationId xmlns:a16="http://schemas.microsoft.com/office/drawing/2014/main" id="{3A08DBA3-5483-5E47-9DD2-6B40D4225E6B}"/>
              </a:ext>
            </a:extLst>
          </p:cNvPr>
          <p:cNvSpPr/>
          <p:nvPr/>
        </p:nvSpPr>
        <p:spPr>
          <a:xfrm>
            <a:off x="9840497" y="5766173"/>
            <a:ext cx="1571905" cy="461665"/>
          </a:xfrm>
          <a:prstGeom prst="rect">
            <a:avLst/>
          </a:prstGeom>
        </p:spPr>
        <p:txBody>
          <a:bodyPr wrap="none">
            <a:spAutoFit/>
          </a:bodyPr>
          <a:lstStyle/>
          <a:p>
            <a:r>
              <a:rPr lang="it-IS" sz="2400" b="1" u="sng">
                <a:latin typeface="Abadi MT Condensed Light" panose="020B0306030101010103" pitchFamily="34" charset="77"/>
              </a:rPr>
              <a:t>Total</a:t>
            </a:r>
            <a:r>
              <a:rPr lang="it-IS" sz="2400" u="sng">
                <a:latin typeface="Abadi MT Condensed Light" panose="020B0306030101010103" pitchFamily="34" charset="77"/>
              </a:rPr>
              <a:t>: $34.79</a:t>
            </a:r>
          </a:p>
        </p:txBody>
      </p:sp>
      <p:pic>
        <p:nvPicPr>
          <p:cNvPr id="25" name="Immagine 24">
            <a:extLst>
              <a:ext uri="{FF2B5EF4-FFF2-40B4-BE49-F238E27FC236}">
                <a16:creationId xmlns:a16="http://schemas.microsoft.com/office/drawing/2014/main" id="{FB274FC6-7166-5741-98AE-18F27718CD51}"/>
              </a:ext>
            </a:extLst>
          </p:cNvPr>
          <p:cNvPicPr>
            <a:picLocks noChangeAspect="1"/>
          </p:cNvPicPr>
          <p:nvPr/>
        </p:nvPicPr>
        <p:blipFill>
          <a:blip r:embed="rId6"/>
          <a:stretch>
            <a:fillRect/>
          </a:stretch>
        </p:blipFill>
        <p:spPr>
          <a:xfrm>
            <a:off x="-4598" y="0"/>
            <a:ext cx="1185863" cy="1185863"/>
          </a:xfrm>
          <a:prstGeom prst="rect">
            <a:avLst/>
          </a:prstGeom>
        </p:spPr>
      </p:pic>
    </p:spTree>
    <p:extLst>
      <p:ext uri="{BB962C8B-B14F-4D97-AF65-F5344CB8AC3E}">
        <p14:creationId xmlns:p14="http://schemas.microsoft.com/office/powerpoint/2010/main" val="312211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Software</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CAE0EA56-993C-DD45-8A32-6B4424AFDA12}"/>
              </a:ext>
            </a:extLst>
          </p:cNvPr>
          <p:cNvSpPr txBox="1"/>
          <p:nvPr/>
        </p:nvSpPr>
        <p:spPr>
          <a:xfrm>
            <a:off x="7442704" y="6128921"/>
            <a:ext cx="4105817" cy="338554"/>
          </a:xfrm>
          <a:prstGeom prst="rect">
            <a:avLst/>
          </a:prstGeom>
          <a:noFill/>
        </p:spPr>
        <p:txBody>
          <a:bodyPr wrap="square" rtlCol="0">
            <a:spAutoFit/>
          </a:bodyPr>
          <a:lstStyle/>
          <a:p>
            <a:r>
              <a:rPr lang="it-IS" sz="1600" b="1">
                <a:latin typeface="Abadi MT Condensed Light" panose="020B0306030101010103" pitchFamily="34" charset="77"/>
              </a:rPr>
              <a:t>GitHub: </a:t>
            </a:r>
            <a:r>
              <a:rPr lang="it-IT" sz="1600" b="1" err="1">
                <a:latin typeface="Abadi MT Condensed Light" panose="020B0306030101010103" pitchFamily="34" charset="77"/>
              </a:rPr>
              <a:t>https</a:t>
            </a:r>
            <a:r>
              <a:rPr lang="it-IT" sz="1600" b="1">
                <a:latin typeface="Abadi MT Condensed Light" panose="020B0306030101010103" pitchFamily="34" charset="77"/>
              </a:rPr>
              <a:t>://</a:t>
            </a:r>
            <a:r>
              <a:rPr lang="it-IT" sz="1600" b="1" err="1">
                <a:latin typeface="Abadi MT Condensed Light" panose="020B0306030101010103" pitchFamily="34" charset="77"/>
              </a:rPr>
              <a:t>github.com</a:t>
            </a:r>
            <a:r>
              <a:rPr lang="it-IT" sz="1600" b="1">
                <a:latin typeface="Abadi MT Condensed Light" panose="020B0306030101010103" pitchFamily="34" charset="77"/>
              </a:rPr>
              <a:t>/</a:t>
            </a:r>
            <a:r>
              <a:rPr lang="it-IT" sz="1600" b="1" err="1">
                <a:latin typeface="Abadi MT Condensed Light" panose="020B0306030101010103" pitchFamily="34" charset="77"/>
              </a:rPr>
              <a:t>ru-engineering</a:t>
            </a:r>
            <a:r>
              <a:rPr lang="it-IT" sz="1600" b="1">
                <a:latin typeface="Abadi MT Condensed Light" panose="020B0306030101010103" pitchFamily="34" charset="77"/>
              </a:rPr>
              <a:t>/</a:t>
            </a:r>
            <a:r>
              <a:rPr lang="it-IT" sz="1600" b="1" err="1">
                <a:latin typeface="Abadi MT Condensed Light" panose="020B0306030101010103" pitchFamily="34" charset="77"/>
              </a:rPr>
              <a:t>final-project-jst</a:t>
            </a:r>
            <a:endParaRPr lang="it-IS" sz="1600" b="1">
              <a:latin typeface="Abadi MT Condensed Light" panose="020B0306030101010103" pitchFamily="34" charset="77"/>
            </a:endParaRPr>
          </a:p>
        </p:txBody>
      </p:sp>
      <p:sp>
        <p:nvSpPr>
          <p:cNvPr id="4" name="CasellaDiTesto 3">
            <a:extLst>
              <a:ext uri="{FF2B5EF4-FFF2-40B4-BE49-F238E27FC236}">
                <a16:creationId xmlns:a16="http://schemas.microsoft.com/office/drawing/2014/main" id="{0AD34173-8836-0F4C-B0F2-6BFD395EA790}"/>
              </a:ext>
            </a:extLst>
          </p:cNvPr>
          <p:cNvSpPr txBox="1"/>
          <p:nvPr/>
        </p:nvSpPr>
        <p:spPr>
          <a:xfrm>
            <a:off x="1016154" y="3545315"/>
            <a:ext cx="4105817" cy="2246769"/>
          </a:xfrm>
          <a:prstGeom prst="rect">
            <a:avLst/>
          </a:prstGeom>
          <a:noFill/>
        </p:spPr>
        <p:txBody>
          <a:bodyPr wrap="square" rtlCol="0">
            <a:spAutoFit/>
          </a:bodyPr>
          <a:lstStyle/>
          <a:p>
            <a:pPr marL="285750" indent="-285750">
              <a:buFont typeface="Arial" panose="020B0604020202020204" pitchFamily="34" charset="0"/>
              <a:buChar char="•"/>
            </a:pPr>
            <a:r>
              <a:rPr lang="it-IS" sz="2000" b="1">
                <a:latin typeface="Abadi MT Condensed Light" panose="020B0306030101010103" pitchFamily="34" charset="77"/>
              </a:rPr>
              <a:t>Core: </a:t>
            </a:r>
            <a:r>
              <a:rPr lang="it-IS" sz="2000">
                <a:latin typeface="Abadi MT Condensed Light" panose="020B0306030101010103" pitchFamily="34" charset="77"/>
              </a:rPr>
              <a:t>it is the heart of the program. It manages the TelegramBot. It enables/disables other scripts and controls speaker</a:t>
            </a:r>
            <a:br>
              <a:rPr lang="it-IS" sz="2000">
                <a:latin typeface="Abadi MT Condensed Light" panose="020B0306030101010103" pitchFamily="34" charset="77"/>
              </a:rPr>
            </a:br>
            <a:endParaRPr lang="it-IS" sz="2000">
              <a:latin typeface="Abadi MT Condensed Light" panose="020B0306030101010103" pitchFamily="34" charset="77"/>
            </a:endParaRPr>
          </a:p>
          <a:p>
            <a:pPr marL="285750" indent="-285750">
              <a:buFont typeface="Arial" panose="020B0604020202020204" pitchFamily="34" charset="0"/>
              <a:buChar char="•"/>
            </a:pPr>
            <a:r>
              <a:rPr lang="it-IS" sz="2000" b="1">
                <a:latin typeface="Abadi MT Condensed Light" panose="020B0306030101010103" pitchFamily="34" charset="77"/>
              </a:rPr>
              <a:t>Camera:</a:t>
            </a:r>
            <a:r>
              <a:rPr lang="it-IS" sz="2000">
                <a:latin typeface="Abadi MT Condensed Light" panose="020B0306030101010103" pitchFamily="34" charset="77"/>
              </a:rPr>
              <a:t> it detects human movements and communicates to the Core</a:t>
            </a:r>
          </a:p>
        </p:txBody>
      </p:sp>
      <p:sp>
        <p:nvSpPr>
          <p:cNvPr id="9" name="CasellaDiTesto 8">
            <a:extLst>
              <a:ext uri="{FF2B5EF4-FFF2-40B4-BE49-F238E27FC236}">
                <a16:creationId xmlns:a16="http://schemas.microsoft.com/office/drawing/2014/main" id="{888659F7-BCA1-DD42-B06B-6A4B4FEB734A}"/>
              </a:ext>
            </a:extLst>
          </p:cNvPr>
          <p:cNvSpPr txBox="1"/>
          <p:nvPr/>
        </p:nvSpPr>
        <p:spPr>
          <a:xfrm>
            <a:off x="6604077" y="3545315"/>
            <a:ext cx="4105817" cy="1631216"/>
          </a:xfrm>
          <a:prstGeom prst="rect">
            <a:avLst/>
          </a:prstGeom>
          <a:noFill/>
        </p:spPr>
        <p:txBody>
          <a:bodyPr wrap="square" rtlCol="0">
            <a:spAutoFit/>
          </a:bodyPr>
          <a:lstStyle/>
          <a:p>
            <a:pPr marL="285750" indent="-285750">
              <a:buFont typeface="Arial" panose="020B0604020202020204" pitchFamily="34" charset="0"/>
              <a:buChar char="•"/>
            </a:pPr>
            <a:r>
              <a:rPr lang="it-IS" sz="2000" b="1">
                <a:latin typeface="Abadi MT Condensed Light" panose="020B0306030101010103" pitchFamily="34" charset="77"/>
              </a:rPr>
              <a:t>Mic: </a:t>
            </a:r>
            <a:r>
              <a:rPr lang="it-IS" sz="2000">
                <a:latin typeface="Abadi MT Condensed Light" panose="020B0306030101010103" pitchFamily="34" charset="77"/>
              </a:rPr>
              <a:t>it detects loud noises, e.g. window shattering, and communicates to the Core</a:t>
            </a:r>
            <a:br>
              <a:rPr lang="it-IS" sz="2000">
                <a:latin typeface="Abadi MT Condensed Light" panose="020B0306030101010103" pitchFamily="34" charset="77"/>
              </a:rPr>
            </a:br>
            <a:endParaRPr lang="it-IS" sz="2000">
              <a:latin typeface="Abadi MT Condensed Light" panose="020B0306030101010103" pitchFamily="34" charset="77"/>
            </a:endParaRPr>
          </a:p>
          <a:p>
            <a:pPr marL="285750" indent="-285750">
              <a:buFont typeface="Arial" panose="020B0604020202020204" pitchFamily="34" charset="0"/>
              <a:buChar char="•"/>
            </a:pPr>
            <a:r>
              <a:rPr lang="it-IS" sz="2000" b="1">
                <a:latin typeface="Abadi MT Condensed Light" panose="020B0306030101010103" pitchFamily="34" charset="77"/>
              </a:rPr>
              <a:t>PIR: </a:t>
            </a:r>
            <a:r>
              <a:rPr lang="it-IS" sz="2000">
                <a:latin typeface="Abadi MT Condensed Light" panose="020B0306030101010103" pitchFamily="34" charset="77"/>
              </a:rPr>
              <a:t>it detects presences and communicates to the Core</a:t>
            </a:r>
          </a:p>
        </p:txBody>
      </p:sp>
      <p:pic>
        <p:nvPicPr>
          <p:cNvPr id="10" name="Immagine 9">
            <a:extLst>
              <a:ext uri="{FF2B5EF4-FFF2-40B4-BE49-F238E27FC236}">
                <a16:creationId xmlns:a16="http://schemas.microsoft.com/office/drawing/2014/main" id="{5AD79B6C-D00C-BE4C-86F2-5FA356B34B96}"/>
              </a:ext>
            </a:extLst>
          </p:cNvPr>
          <p:cNvPicPr>
            <a:picLocks noChangeAspect="1"/>
          </p:cNvPicPr>
          <p:nvPr/>
        </p:nvPicPr>
        <p:blipFill>
          <a:blip r:embed="rId3"/>
          <a:stretch>
            <a:fillRect/>
          </a:stretch>
        </p:blipFill>
        <p:spPr>
          <a:xfrm>
            <a:off x="-4598" y="0"/>
            <a:ext cx="1185863" cy="1185863"/>
          </a:xfrm>
          <a:prstGeom prst="rect">
            <a:avLst/>
          </a:prstGeom>
        </p:spPr>
      </p:pic>
    </p:spTree>
    <p:extLst>
      <p:ext uri="{BB962C8B-B14F-4D97-AF65-F5344CB8AC3E}">
        <p14:creationId xmlns:p14="http://schemas.microsoft.com/office/powerpoint/2010/main" val="11757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Model</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magine 10">
            <a:extLst>
              <a:ext uri="{FF2B5EF4-FFF2-40B4-BE49-F238E27FC236}">
                <a16:creationId xmlns:a16="http://schemas.microsoft.com/office/drawing/2014/main" id="{07AA12CC-9570-9E4B-8FCB-EE40E41F41A5}"/>
              </a:ext>
            </a:extLst>
          </p:cNvPr>
          <p:cNvPicPr>
            <a:picLocks noChangeAspect="1"/>
          </p:cNvPicPr>
          <p:nvPr/>
        </p:nvPicPr>
        <p:blipFill>
          <a:blip r:embed="rId2"/>
          <a:stretch>
            <a:fillRect/>
          </a:stretch>
        </p:blipFill>
        <p:spPr>
          <a:xfrm>
            <a:off x="-4598" y="0"/>
            <a:ext cx="1185863" cy="1185863"/>
          </a:xfrm>
          <a:prstGeom prst="rect">
            <a:avLst/>
          </a:prstGeom>
        </p:spPr>
      </p:pic>
      <p:sp>
        <p:nvSpPr>
          <p:cNvPr id="3" name="CasellaDiTesto 2">
            <a:extLst>
              <a:ext uri="{FF2B5EF4-FFF2-40B4-BE49-F238E27FC236}">
                <a16:creationId xmlns:a16="http://schemas.microsoft.com/office/drawing/2014/main" id="{BF468E52-B11C-224D-9805-55C25D64C862}"/>
              </a:ext>
            </a:extLst>
          </p:cNvPr>
          <p:cNvSpPr txBox="1"/>
          <p:nvPr/>
        </p:nvSpPr>
        <p:spPr>
          <a:xfrm>
            <a:off x="4259901" y="3163533"/>
            <a:ext cx="3957894" cy="2862322"/>
          </a:xfrm>
          <a:prstGeom prst="rect">
            <a:avLst/>
          </a:prstGeom>
          <a:noFill/>
        </p:spPr>
        <p:txBody>
          <a:bodyPr wrap="square" rtlCol="0">
            <a:spAutoFit/>
          </a:bodyPr>
          <a:lstStyle/>
          <a:p>
            <a:r>
              <a:rPr lang="it-IS" sz="2000" b="1">
                <a:latin typeface="Abadi MT Condensed Light" panose="020B0306030101010103" pitchFamily="34" charset="77"/>
              </a:rPr>
              <a:t>Model: </a:t>
            </a:r>
            <a:r>
              <a:rPr lang="it-IS" sz="2000">
                <a:latin typeface="Abadi MT Condensed Light" panose="020B0306030101010103" pitchFamily="34" charset="77"/>
              </a:rPr>
              <a:t>The model on the left is built using OpenSCAD and it is diveded in two different parts. Code is available on GitHub.</a:t>
            </a:r>
            <a:br>
              <a:rPr lang="it-IS" sz="2000">
                <a:latin typeface="Abadi MT Condensed Light" panose="020B0306030101010103" pitchFamily="34" charset="77"/>
              </a:rPr>
            </a:br>
            <a:br>
              <a:rPr lang="it-IS" sz="2000">
                <a:latin typeface="Abadi MT Condensed Light" panose="020B0306030101010103" pitchFamily="34" charset="77"/>
              </a:rPr>
            </a:br>
            <a:r>
              <a:rPr lang="it-IS" sz="2000">
                <a:latin typeface="Abadi MT Condensed Light" panose="020B0306030101010103" pitchFamily="34" charset="77"/>
              </a:rPr>
              <a:t>The picture on the right, instead, is the schematic of the circuit.</a:t>
            </a:r>
          </a:p>
          <a:p>
            <a:endParaRPr lang="it-IS" sz="2000" dirty="0">
              <a:latin typeface="Abadi MT Condensed Light" panose="020B0306030101010103" pitchFamily="34" charset="77"/>
            </a:endParaRPr>
          </a:p>
          <a:p>
            <a:r>
              <a:rPr lang="it-IS" sz="2000" dirty="0">
                <a:latin typeface="Abadi MT Condensed Light" panose="020B0306030101010103" pitchFamily="34" charset="77"/>
              </a:rPr>
              <a:t>Those could be useful to anyone who wants to replicate or improve our project. </a:t>
            </a:r>
          </a:p>
        </p:txBody>
      </p:sp>
      <p:pic>
        <p:nvPicPr>
          <p:cNvPr id="6" name="Immagine 5">
            <a:extLst>
              <a:ext uri="{FF2B5EF4-FFF2-40B4-BE49-F238E27FC236}">
                <a16:creationId xmlns:a16="http://schemas.microsoft.com/office/drawing/2014/main" id="{E8581B37-42BB-924A-871B-6EB52B5C78D5}"/>
              </a:ext>
            </a:extLst>
          </p:cNvPr>
          <p:cNvPicPr>
            <a:picLocks noChangeAspect="1"/>
          </p:cNvPicPr>
          <p:nvPr/>
        </p:nvPicPr>
        <p:blipFill>
          <a:blip r:embed="rId3"/>
          <a:stretch>
            <a:fillRect/>
          </a:stretch>
        </p:blipFill>
        <p:spPr>
          <a:xfrm>
            <a:off x="8359158" y="3175601"/>
            <a:ext cx="3189363" cy="3384630"/>
          </a:xfrm>
          <a:prstGeom prst="rect">
            <a:avLst/>
          </a:prstGeom>
        </p:spPr>
      </p:pic>
      <p:pic>
        <p:nvPicPr>
          <p:cNvPr id="10" name="Immagine 9">
            <a:extLst>
              <a:ext uri="{FF2B5EF4-FFF2-40B4-BE49-F238E27FC236}">
                <a16:creationId xmlns:a16="http://schemas.microsoft.com/office/drawing/2014/main" id="{DF94C44A-A189-5548-90C6-E184781DA880}"/>
              </a:ext>
            </a:extLst>
          </p:cNvPr>
          <p:cNvPicPr>
            <a:picLocks noChangeAspect="1"/>
          </p:cNvPicPr>
          <p:nvPr/>
        </p:nvPicPr>
        <p:blipFill rotWithShape="1">
          <a:blip r:embed="rId4"/>
          <a:srcRect l="49095" t="20756" r="12115" b="30113"/>
          <a:stretch/>
        </p:blipFill>
        <p:spPr>
          <a:xfrm>
            <a:off x="442758" y="3175601"/>
            <a:ext cx="3675780" cy="2781087"/>
          </a:xfrm>
          <a:prstGeom prst="rect">
            <a:avLst/>
          </a:prstGeom>
        </p:spPr>
      </p:pic>
    </p:spTree>
    <p:extLst>
      <p:ext uri="{BB962C8B-B14F-4D97-AF65-F5344CB8AC3E}">
        <p14:creationId xmlns:p14="http://schemas.microsoft.com/office/powerpoint/2010/main" val="82435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dirty="0">
                <a:solidFill>
                  <a:srgbClr val="FFFFFF"/>
                </a:solidFill>
                <a:latin typeface="01 DigitGraphics" pitchFamily="49"/>
              </a:rPr>
              <a:t>Design</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elettronico, scuro, luce, illuminato&#10;&#10;Descrizione generata automaticamente">
            <a:extLst>
              <a:ext uri="{FF2B5EF4-FFF2-40B4-BE49-F238E27FC236}">
                <a16:creationId xmlns:a16="http://schemas.microsoft.com/office/drawing/2014/main" id="{5FD100C3-0FF9-204D-A337-0BB9B364E8EF}"/>
              </a:ext>
            </a:extLst>
          </p:cNvPr>
          <p:cNvPicPr>
            <a:picLocks noChangeAspect="1"/>
          </p:cNvPicPr>
          <p:nvPr/>
        </p:nvPicPr>
        <p:blipFill>
          <a:blip r:embed="rId2"/>
          <a:stretch>
            <a:fillRect/>
          </a:stretch>
        </p:blipFill>
        <p:spPr>
          <a:xfrm>
            <a:off x="6093701" y="2494504"/>
            <a:ext cx="6236844" cy="4677633"/>
          </a:xfrm>
          <a:prstGeom prst="rect">
            <a:avLst/>
          </a:prstGeom>
        </p:spPr>
      </p:pic>
      <p:pic>
        <p:nvPicPr>
          <p:cNvPr id="7" name="Immagine 6">
            <a:extLst>
              <a:ext uri="{FF2B5EF4-FFF2-40B4-BE49-F238E27FC236}">
                <a16:creationId xmlns:a16="http://schemas.microsoft.com/office/drawing/2014/main" id="{E6BE75E7-9BFC-104A-B4E6-E9493604EF7C}"/>
              </a:ext>
            </a:extLst>
          </p:cNvPr>
          <p:cNvPicPr>
            <a:picLocks noChangeAspect="1"/>
          </p:cNvPicPr>
          <p:nvPr/>
        </p:nvPicPr>
        <p:blipFill>
          <a:blip r:embed="rId3"/>
          <a:stretch>
            <a:fillRect/>
          </a:stretch>
        </p:blipFill>
        <p:spPr>
          <a:xfrm>
            <a:off x="1238708" y="1804900"/>
            <a:ext cx="4025428" cy="5367237"/>
          </a:xfrm>
          <a:prstGeom prst="rect">
            <a:avLst/>
          </a:prstGeom>
        </p:spPr>
      </p:pic>
      <p:pic>
        <p:nvPicPr>
          <p:cNvPr id="11" name="Immagine 10">
            <a:extLst>
              <a:ext uri="{FF2B5EF4-FFF2-40B4-BE49-F238E27FC236}">
                <a16:creationId xmlns:a16="http://schemas.microsoft.com/office/drawing/2014/main" id="{07AA12CC-9570-9E4B-8FCB-EE40E41F41A5}"/>
              </a:ext>
            </a:extLst>
          </p:cNvPr>
          <p:cNvPicPr>
            <a:picLocks noChangeAspect="1"/>
          </p:cNvPicPr>
          <p:nvPr/>
        </p:nvPicPr>
        <p:blipFill>
          <a:blip r:embed="rId4"/>
          <a:stretch>
            <a:fillRect/>
          </a:stretch>
        </p:blipFill>
        <p:spPr>
          <a:xfrm>
            <a:off x="-4598" y="0"/>
            <a:ext cx="1185863" cy="1185863"/>
          </a:xfrm>
          <a:prstGeom prst="rect">
            <a:avLst/>
          </a:prstGeom>
        </p:spPr>
      </p:pic>
    </p:spTree>
    <p:extLst>
      <p:ext uri="{BB962C8B-B14F-4D97-AF65-F5344CB8AC3E}">
        <p14:creationId xmlns:p14="http://schemas.microsoft.com/office/powerpoint/2010/main" val="70111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 elettronico&#10;&#10;Descrizione generata automaticamente">
            <a:extLst>
              <a:ext uri="{FF2B5EF4-FFF2-40B4-BE49-F238E27FC236}">
                <a16:creationId xmlns:a16="http://schemas.microsoft.com/office/drawing/2014/main" id="{7BCF751E-E6CF-5D46-9560-4CF0213591CB}"/>
              </a:ext>
            </a:extLst>
          </p:cNvPr>
          <p:cNvPicPr>
            <a:picLocks noChangeAspect="1"/>
          </p:cNvPicPr>
          <p:nvPr/>
        </p:nvPicPr>
        <p:blipFill rotWithShape="1">
          <a:blip r:embed="rId2"/>
          <a:srcRect t="3684" r="-49" b="30230"/>
          <a:stretch/>
        </p:blipFill>
        <p:spPr>
          <a:xfrm>
            <a:off x="342809" y="2291351"/>
            <a:ext cx="3069493" cy="4398816"/>
          </a:xfrm>
          <a:prstGeom prst="rect">
            <a:avLst/>
          </a:prstGeom>
        </p:spPr>
      </p:pic>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Current. Capabilities</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DB6CA49B-8562-0E4C-8F72-EA3BD03B07CA}"/>
              </a:ext>
            </a:extLst>
          </p:cNvPr>
          <p:cNvSpPr txBox="1"/>
          <p:nvPr/>
        </p:nvSpPr>
        <p:spPr>
          <a:xfrm>
            <a:off x="4543758" y="3263567"/>
            <a:ext cx="6516785" cy="2862322"/>
          </a:xfrm>
          <a:prstGeom prst="rect">
            <a:avLst/>
          </a:prstGeom>
          <a:noFill/>
        </p:spPr>
        <p:txBody>
          <a:bodyPr wrap="square" rtlCol="0">
            <a:spAutoFit/>
          </a:bodyPr>
          <a:lstStyle/>
          <a:p>
            <a:pPr marL="285750" indent="-285750">
              <a:buFont typeface="Arial" panose="020B0604020202020204" pitchFamily="34" charset="0"/>
              <a:buChar char="•"/>
            </a:pPr>
            <a:r>
              <a:rPr lang="it-IS" sz="2000" dirty="0">
                <a:latin typeface="Abadi MT Condensed Light" panose="020B0306030101010103" pitchFamily="34" charset="77"/>
              </a:rPr>
              <a:t>Movement detection up to 50 meters, with no false positives</a:t>
            </a:r>
            <a:br>
              <a:rPr lang="it-IS" sz="2000" dirty="0">
                <a:latin typeface="Abadi MT Condensed Light" panose="020B0306030101010103" pitchFamily="34" charset="77"/>
              </a:rPr>
            </a:br>
            <a:endParaRPr lang="it-IS" sz="2000" dirty="0">
              <a:latin typeface="Abadi MT Condensed Light" panose="020B0306030101010103" pitchFamily="34" charset="77"/>
            </a:endParaRPr>
          </a:p>
          <a:p>
            <a:pPr marL="285750" indent="-285750">
              <a:buFont typeface="Arial" panose="020B0604020202020204" pitchFamily="34" charset="0"/>
              <a:buChar char="•"/>
            </a:pPr>
            <a:r>
              <a:rPr lang="it-IS" sz="2000" dirty="0">
                <a:latin typeface="Abadi MT Condensed Light" panose="020B0306030101010103" pitchFamily="34" charset="77"/>
              </a:rPr>
              <a:t>Sound detection over a certain threshold (58dB)</a:t>
            </a:r>
            <a:br>
              <a:rPr lang="it-IS" sz="2000" dirty="0">
                <a:latin typeface="Abadi MT Condensed Light" panose="020B0306030101010103" pitchFamily="34" charset="77"/>
              </a:rPr>
            </a:br>
            <a:endParaRPr lang="it-IS" sz="2000" dirty="0">
              <a:latin typeface="Abadi MT Condensed Light" panose="020B0306030101010103" pitchFamily="34" charset="77"/>
            </a:endParaRPr>
          </a:p>
          <a:p>
            <a:pPr marL="285750" indent="-285750">
              <a:buFont typeface="Arial" panose="020B0604020202020204" pitchFamily="34" charset="0"/>
              <a:buChar char="•"/>
            </a:pPr>
            <a:r>
              <a:rPr lang="it-IS" sz="2000" dirty="0">
                <a:latin typeface="Abadi MT Condensed Light" panose="020B0306030101010103" pitchFamily="34" charset="77"/>
              </a:rPr>
              <a:t>Scar off burglars using the integrated speaker</a:t>
            </a:r>
            <a:br>
              <a:rPr lang="it-IS" sz="2000" dirty="0">
                <a:latin typeface="Abadi MT Condensed Light" panose="020B0306030101010103" pitchFamily="34" charset="77"/>
              </a:rPr>
            </a:br>
            <a:endParaRPr lang="it-IS" sz="2000" dirty="0">
              <a:latin typeface="Abadi MT Condensed Light" panose="020B0306030101010103" pitchFamily="34" charset="77"/>
            </a:endParaRPr>
          </a:p>
          <a:p>
            <a:pPr marL="285750" indent="-285750">
              <a:buFont typeface="Arial" panose="020B0604020202020204" pitchFamily="34" charset="0"/>
              <a:buChar char="•"/>
            </a:pPr>
            <a:r>
              <a:rPr lang="it-IS" sz="2000" dirty="0">
                <a:latin typeface="Abadi MT Condensed Light" panose="020B0306030101010103" pitchFamily="34" charset="77"/>
              </a:rPr>
              <a:t>Notification via TelegramBot to a single person or a group</a:t>
            </a:r>
          </a:p>
          <a:p>
            <a:pPr marL="285750" indent="-285750">
              <a:buFont typeface="Arial" panose="020B0604020202020204" pitchFamily="34" charset="0"/>
              <a:buChar char="•"/>
            </a:pPr>
            <a:endParaRPr lang="it-IS" sz="2000" dirty="0">
              <a:latin typeface="Abadi MT Condensed Light" panose="020B0306030101010103" pitchFamily="34" charset="77"/>
            </a:endParaRPr>
          </a:p>
          <a:p>
            <a:pPr marL="285750" indent="-285750">
              <a:buFont typeface="Arial" panose="020B0604020202020204" pitchFamily="34" charset="0"/>
              <a:buChar char="•"/>
            </a:pPr>
            <a:r>
              <a:rPr lang="it-IS" sz="2000" dirty="0">
                <a:latin typeface="Abadi MT Condensed Light" panose="020B0306030101010103" pitchFamily="34" charset="77"/>
              </a:rPr>
              <a:t>Dark design so that it blends with the environment, specially at night</a:t>
            </a:r>
          </a:p>
        </p:txBody>
      </p:sp>
      <p:pic>
        <p:nvPicPr>
          <p:cNvPr id="9" name="Immagine 8">
            <a:extLst>
              <a:ext uri="{FF2B5EF4-FFF2-40B4-BE49-F238E27FC236}">
                <a16:creationId xmlns:a16="http://schemas.microsoft.com/office/drawing/2014/main" id="{BA761764-6A4A-9B48-BA05-F8DE4B000246}"/>
              </a:ext>
            </a:extLst>
          </p:cNvPr>
          <p:cNvPicPr>
            <a:picLocks noChangeAspect="1"/>
          </p:cNvPicPr>
          <p:nvPr/>
        </p:nvPicPr>
        <p:blipFill>
          <a:blip r:embed="rId3"/>
          <a:stretch>
            <a:fillRect/>
          </a:stretch>
        </p:blipFill>
        <p:spPr>
          <a:xfrm>
            <a:off x="-4598" y="0"/>
            <a:ext cx="1185863" cy="1185863"/>
          </a:xfrm>
          <a:prstGeom prst="rect">
            <a:avLst/>
          </a:prstGeom>
        </p:spPr>
      </p:pic>
    </p:spTree>
    <p:extLst>
      <p:ext uri="{BB962C8B-B14F-4D97-AF65-F5344CB8AC3E}">
        <p14:creationId xmlns:p14="http://schemas.microsoft.com/office/powerpoint/2010/main" val="423351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FF320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0E182ACD-4C4C-764E-ABF2-56A60CF87E13}"/>
              </a:ext>
            </a:extLst>
          </p:cNvPr>
          <p:cNvSpPr>
            <a:spLocks noGrp="1"/>
          </p:cNvSpPr>
          <p:nvPr>
            <p:ph type="ctrTitle"/>
          </p:nvPr>
        </p:nvSpPr>
        <p:spPr>
          <a:xfrm>
            <a:off x="638881" y="390525"/>
            <a:ext cx="10909640" cy="1510301"/>
          </a:xfrm>
        </p:spPr>
        <p:txBody>
          <a:bodyPr anchor="ctr">
            <a:normAutofit/>
          </a:bodyPr>
          <a:lstStyle/>
          <a:p>
            <a:pPr algn="ctr"/>
            <a:r>
              <a:rPr lang="it-IS" sz="5400">
                <a:solidFill>
                  <a:srgbClr val="FFFFFF"/>
                </a:solidFill>
                <a:latin typeface="01 DigitGraphics" pitchFamily="49"/>
              </a:rPr>
              <a:t>Future  Extensions</a:t>
            </a:r>
          </a:p>
        </p:txBody>
      </p:sp>
      <p:sp>
        <p:nvSpPr>
          <p:cNvPr id="1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C3A88F07-9D6D-C241-96A4-5EFE1189AF40}"/>
              </a:ext>
            </a:extLst>
          </p:cNvPr>
          <p:cNvSpPr txBox="1"/>
          <p:nvPr/>
        </p:nvSpPr>
        <p:spPr>
          <a:xfrm>
            <a:off x="2112010" y="3579471"/>
            <a:ext cx="3981691" cy="2246769"/>
          </a:xfrm>
          <a:prstGeom prst="rect">
            <a:avLst/>
          </a:prstGeom>
          <a:noFill/>
        </p:spPr>
        <p:txBody>
          <a:bodyPr wrap="square" rtlCol="0">
            <a:spAutoFit/>
          </a:bodyPr>
          <a:lstStyle/>
          <a:p>
            <a:pPr marL="285750" indent="-285750">
              <a:buFont typeface="Arial" panose="020B0604020202020204" pitchFamily="34" charset="0"/>
              <a:buChar char="•"/>
            </a:pPr>
            <a:r>
              <a:rPr lang="it-IS" sz="2000">
                <a:latin typeface="Abadi MT Condensed Light" panose="020B0306030101010103" pitchFamily="34" charset="77"/>
              </a:rPr>
              <a:t>Use a more powerful R</a:t>
            </a:r>
            <a:r>
              <a:rPr lang="it-IT" sz="2000" err="1">
                <a:latin typeface="Abadi MT Condensed Light" panose="020B0306030101010103" pitchFamily="34" charset="77"/>
              </a:rPr>
              <a:t>Pi</a:t>
            </a:r>
            <a:r>
              <a:rPr lang="it-IT" sz="2000">
                <a:latin typeface="Abadi MT Condensed Light" panose="020B0306030101010103" pitchFamily="34" charset="77"/>
              </a:rPr>
              <a:t> to </a:t>
            </a:r>
            <a:r>
              <a:rPr lang="it-IT" sz="2000" err="1">
                <a:latin typeface="Abadi MT Condensed Light" panose="020B0306030101010103" pitchFamily="34" charset="77"/>
              </a:rPr>
              <a:t>have</a:t>
            </a:r>
            <a:r>
              <a:rPr lang="it-IT" sz="2000">
                <a:latin typeface="Abadi MT Condensed Light" panose="020B0306030101010103" pitchFamily="34" charset="77"/>
              </a:rPr>
              <a:t> a more </a:t>
            </a:r>
            <a:r>
              <a:rPr lang="it-IT" sz="2000" err="1">
                <a:latin typeface="Abadi MT Condensed Light" panose="020B0306030101010103" pitchFamily="34" charset="77"/>
              </a:rPr>
              <a:t>stable</a:t>
            </a:r>
            <a:r>
              <a:rPr lang="it-IT" sz="2000">
                <a:latin typeface="Abadi MT Condensed Light" panose="020B0306030101010103" pitchFamily="34" charset="77"/>
              </a:rPr>
              <a:t> </a:t>
            </a:r>
            <a:r>
              <a:rPr lang="it-IT" sz="2000" err="1">
                <a:latin typeface="Abadi MT Condensed Light" panose="020B0306030101010103" pitchFamily="34" charset="77"/>
              </a:rPr>
              <a:t>system</a:t>
            </a:r>
            <a:r>
              <a:rPr lang="it-IT" sz="2000">
                <a:latin typeface="Abadi MT Condensed Light" panose="020B0306030101010103" pitchFamily="34" charset="77"/>
              </a:rPr>
              <a:t> with </a:t>
            </a:r>
            <a:r>
              <a:rPr lang="it-IT" sz="2000" err="1">
                <a:latin typeface="Abadi MT Condensed Light" panose="020B0306030101010103" pitchFamily="34" charset="77"/>
              </a:rPr>
              <a:t>higher</a:t>
            </a:r>
            <a:r>
              <a:rPr lang="it-IT" sz="2000">
                <a:latin typeface="Abadi MT Condensed Light" panose="020B0306030101010103" pitchFamily="34" charset="77"/>
              </a:rPr>
              <a:t> performance</a:t>
            </a:r>
            <a:br>
              <a:rPr lang="it-IT" sz="2000">
                <a:latin typeface="Abadi MT Condensed Light" panose="020B0306030101010103" pitchFamily="34" charset="77"/>
              </a:rPr>
            </a:br>
            <a:endParaRPr lang="it-IT" sz="2000">
              <a:latin typeface="Abadi MT Condensed Light" panose="020B0306030101010103" pitchFamily="34" charset="77"/>
            </a:endParaRPr>
          </a:p>
          <a:p>
            <a:pPr marL="285750" indent="-285750">
              <a:buFont typeface="Arial" panose="020B0604020202020204" pitchFamily="34" charset="0"/>
              <a:buChar char="•"/>
            </a:pPr>
            <a:r>
              <a:rPr lang="it-IT" sz="2000" err="1">
                <a:latin typeface="Abadi MT Condensed Light" panose="020B0306030101010103" pitchFamily="34" charset="77"/>
              </a:rPr>
              <a:t>Have</a:t>
            </a:r>
            <a:r>
              <a:rPr lang="it-IT" sz="2000">
                <a:latin typeface="Abadi MT Condensed Light" panose="020B0306030101010103" pitchFamily="34" charset="77"/>
              </a:rPr>
              <a:t> a </a:t>
            </a:r>
            <a:r>
              <a:rPr lang="it-IT" sz="2000" err="1">
                <a:latin typeface="Abadi MT Condensed Light" panose="020B0306030101010103" pitchFamily="34" charset="77"/>
              </a:rPr>
              <a:t>dedicated</a:t>
            </a:r>
            <a:r>
              <a:rPr lang="it-IT" sz="2000">
                <a:latin typeface="Abadi MT Condensed Light" panose="020B0306030101010103" pitchFamily="34" charset="77"/>
              </a:rPr>
              <a:t> </a:t>
            </a:r>
            <a:r>
              <a:rPr lang="it-IT" sz="2000" err="1">
                <a:latin typeface="Abadi MT Condensed Light" panose="020B0306030101010103" pitchFamily="34" charset="77"/>
              </a:rPr>
              <a:t>App</a:t>
            </a:r>
            <a:r>
              <a:rPr lang="it-IT" sz="2000">
                <a:latin typeface="Abadi MT Condensed Light" panose="020B0306030101010103" pitchFamily="34" charset="77"/>
              </a:rPr>
              <a:t> to control </a:t>
            </a:r>
            <a:r>
              <a:rPr lang="it-IT" sz="2000" err="1">
                <a:latin typeface="Abadi MT Condensed Light" panose="020B0306030101010103" pitchFamily="34" charset="77"/>
              </a:rPr>
              <a:t>it</a:t>
            </a:r>
            <a:r>
              <a:rPr lang="it-IT" sz="2000">
                <a:latin typeface="Abadi MT Condensed Light" panose="020B0306030101010103" pitchFamily="34" charset="77"/>
              </a:rPr>
              <a:t> </a:t>
            </a:r>
            <a:r>
              <a:rPr lang="it-IT" sz="2000" err="1">
                <a:latin typeface="Abadi MT Condensed Light" panose="020B0306030101010103" pitchFamily="34" charset="77"/>
              </a:rPr>
              <a:t>instead</a:t>
            </a:r>
            <a:r>
              <a:rPr lang="it-IT" sz="2000">
                <a:latin typeface="Abadi MT Condensed Light" panose="020B0306030101010103" pitchFamily="34" charset="77"/>
              </a:rPr>
              <a:t> </a:t>
            </a:r>
            <a:r>
              <a:rPr lang="it-IT" sz="2000" err="1">
                <a:latin typeface="Abadi MT Condensed Light" panose="020B0306030101010103" pitchFamily="34" charset="77"/>
              </a:rPr>
              <a:t>using</a:t>
            </a:r>
            <a:r>
              <a:rPr lang="it-IT" sz="2000">
                <a:latin typeface="Abadi MT Condensed Light" panose="020B0306030101010103" pitchFamily="34" charset="77"/>
              </a:rPr>
              <a:t> the </a:t>
            </a:r>
            <a:r>
              <a:rPr lang="it-IT" sz="2000" err="1">
                <a:latin typeface="Abadi MT Condensed Light" panose="020B0306030101010103" pitchFamily="34" charset="77"/>
              </a:rPr>
              <a:t>TelegramBot</a:t>
            </a:r>
            <a:br>
              <a:rPr lang="it-IT" sz="2000">
                <a:latin typeface="Abadi MT Condensed Light" panose="020B0306030101010103" pitchFamily="34" charset="77"/>
              </a:rPr>
            </a:br>
            <a:endParaRPr lang="it-IT" sz="2000">
              <a:latin typeface="Abadi MT Condensed Light" panose="020B0306030101010103" pitchFamily="34" charset="77"/>
            </a:endParaRPr>
          </a:p>
          <a:p>
            <a:pPr marL="285750" indent="-285750">
              <a:buFont typeface="Arial" panose="020B0604020202020204" pitchFamily="34" charset="0"/>
              <a:buChar char="•"/>
            </a:pPr>
            <a:r>
              <a:rPr lang="it-IT" sz="2000">
                <a:latin typeface="Abadi MT Condensed Light" panose="020B0306030101010103" pitchFamily="34" charset="77"/>
              </a:rPr>
              <a:t>Integrate with Amazon </a:t>
            </a:r>
            <a:r>
              <a:rPr lang="it-IT" sz="2000" err="1">
                <a:latin typeface="Abadi MT Condensed Light" panose="020B0306030101010103" pitchFamily="34" charset="77"/>
              </a:rPr>
              <a:t>Alexa</a:t>
            </a:r>
            <a:r>
              <a:rPr lang="it-IT" sz="2000">
                <a:latin typeface="Abadi MT Condensed Light" panose="020B0306030101010103" pitchFamily="34" charset="77"/>
              </a:rPr>
              <a:t> or </a:t>
            </a:r>
            <a:r>
              <a:rPr lang="it-IT" sz="2000" err="1">
                <a:latin typeface="Abadi MT Condensed Light" panose="020B0306030101010103" pitchFamily="34" charset="77"/>
              </a:rPr>
              <a:t>similar</a:t>
            </a:r>
            <a:endParaRPr lang="it-IT" sz="2000">
              <a:latin typeface="Abadi MT Condensed Light" panose="020B0306030101010103" pitchFamily="34" charset="77"/>
            </a:endParaRPr>
          </a:p>
        </p:txBody>
      </p:sp>
      <p:sp>
        <p:nvSpPr>
          <p:cNvPr id="7" name="CasellaDiTesto 6">
            <a:extLst>
              <a:ext uri="{FF2B5EF4-FFF2-40B4-BE49-F238E27FC236}">
                <a16:creationId xmlns:a16="http://schemas.microsoft.com/office/drawing/2014/main" id="{C8957096-EC4B-E341-833F-E4A4A176EC98}"/>
              </a:ext>
            </a:extLst>
          </p:cNvPr>
          <p:cNvSpPr txBox="1"/>
          <p:nvPr/>
        </p:nvSpPr>
        <p:spPr>
          <a:xfrm>
            <a:off x="6226949" y="3579471"/>
            <a:ext cx="3981691" cy="1631216"/>
          </a:xfrm>
          <a:prstGeom prst="rect">
            <a:avLst/>
          </a:prstGeom>
          <a:noFill/>
        </p:spPr>
        <p:txBody>
          <a:bodyPr wrap="square" rtlCol="0">
            <a:spAutoFit/>
          </a:bodyPr>
          <a:lstStyle/>
          <a:p>
            <a:pPr marL="285750" indent="-285750">
              <a:buFont typeface="Arial" panose="020B0604020202020204" pitchFamily="34" charset="0"/>
              <a:buChar char="•"/>
            </a:pPr>
            <a:r>
              <a:rPr lang="it-IT" sz="2000">
                <a:latin typeface="Abadi MT Condensed Light" panose="020B0306030101010103" pitchFamily="34" charset="77"/>
              </a:rPr>
              <a:t>Live Video </a:t>
            </a:r>
            <a:r>
              <a:rPr lang="it-IT" sz="2000" err="1">
                <a:latin typeface="Abadi MT Condensed Light" panose="020B0306030101010103" pitchFamily="34" charset="77"/>
              </a:rPr>
              <a:t>using</a:t>
            </a:r>
            <a:r>
              <a:rPr lang="it-IT" sz="2000">
                <a:latin typeface="Abadi MT Condensed Light" panose="020B0306030101010103" pitchFamily="34" charset="77"/>
              </a:rPr>
              <a:t> the </a:t>
            </a:r>
            <a:r>
              <a:rPr lang="it-IT" sz="2000" err="1">
                <a:latin typeface="Abadi MT Condensed Light" panose="020B0306030101010103" pitchFamily="34" charset="77"/>
              </a:rPr>
              <a:t>dedicated</a:t>
            </a:r>
            <a:r>
              <a:rPr lang="it-IT" sz="2000">
                <a:latin typeface="Abadi MT Condensed Light" panose="020B0306030101010103" pitchFamily="34" charset="77"/>
              </a:rPr>
              <a:t> </a:t>
            </a:r>
            <a:r>
              <a:rPr lang="it-IT" sz="2000" err="1">
                <a:latin typeface="Abadi MT Condensed Light" panose="020B0306030101010103" pitchFamily="34" charset="77"/>
              </a:rPr>
              <a:t>App</a:t>
            </a:r>
            <a:br>
              <a:rPr lang="it-IT" sz="2000">
                <a:latin typeface="Abadi MT Condensed Light" panose="020B0306030101010103" pitchFamily="34" charset="77"/>
              </a:rPr>
            </a:br>
            <a:endParaRPr lang="it-IT" sz="2000">
              <a:latin typeface="Abadi MT Condensed Light" panose="020B0306030101010103" pitchFamily="34" charset="77"/>
            </a:endParaRPr>
          </a:p>
          <a:p>
            <a:pPr marL="285750" indent="-285750">
              <a:buFont typeface="Arial" panose="020B0604020202020204" pitchFamily="34" charset="0"/>
              <a:buChar char="•"/>
            </a:pPr>
            <a:r>
              <a:rPr lang="it-IT" sz="2000" err="1">
                <a:latin typeface="Abadi MT Condensed Light" panose="020B0306030101010103" pitchFamily="34" charset="77"/>
              </a:rPr>
              <a:t>Capture</a:t>
            </a:r>
            <a:r>
              <a:rPr lang="it-IT" sz="2000">
                <a:latin typeface="Abadi MT Condensed Light" panose="020B0306030101010103" pitchFamily="34" charset="77"/>
              </a:rPr>
              <a:t> photo on </a:t>
            </a:r>
            <a:r>
              <a:rPr lang="it-IT" sz="2000" err="1">
                <a:latin typeface="Abadi MT Condensed Light" panose="020B0306030101010103" pitchFamily="34" charset="77"/>
              </a:rPr>
              <a:t>movement</a:t>
            </a:r>
            <a:r>
              <a:rPr lang="it-IT" sz="2000">
                <a:latin typeface="Abadi MT Condensed Light" panose="020B0306030101010103" pitchFamily="34" charset="77"/>
              </a:rPr>
              <a:t> </a:t>
            </a:r>
            <a:r>
              <a:rPr lang="it-IT" sz="2000" err="1">
                <a:latin typeface="Abadi MT Condensed Light" panose="020B0306030101010103" pitchFamily="34" charset="77"/>
              </a:rPr>
              <a:t>detection</a:t>
            </a:r>
            <a:br>
              <a:rPr lang="it-IT" sz="2000">
                <a:latin typeface="Abadi MT Condensed Light" panose="020B0306030101010103" pitchFamily="34" charset="77"/>
              </a:rPr>
            </a:br>
            <a:endParaRPr lang="it-IT" sz="2000">
              <a:latin typeface="Abadi MT Condensed Light" panose="020B0306030101010103" pitchFamily="34" charset="77"/>
            </a:endParaRPr>
          </a:p>
          <a:p>
            <a:pPr marL="285750" indent="-285750">
              <a:buFont typeface="Arial" panose="020B0604020202020204" pitchFamily="34" charset="0"/>
              <a:buChar char="•"/>
            </a:pPr>
            <a:r>
              <a:rPr lang="it-IT" sz="2000">
                <a:latin typeface="Abadi MT Condensed Light" panose="020B0306030101010103" pitchFamily="34" charset="77"/>
              </a:rPr>
              <a:t>Light </a:t>
            </a:r>
            <a:r>
              <a:rPr lang="it-IT" sz="2000" err="1">
                <a:latin typeface="Abadi MT Condensed Light" panose="020B0306030101010103" pitchFamily="34" charset="77"/>
              </a:rPr>
              <a:t>sensor</a:t>
            </a:r>
            <a:r>
              <a:rPr lang="it-IT" sz="2000">
                <a:latin typeface="Abadi MT Condensed Light" panose="020B0306030101010103" pitchFamily="34" charset="77"/>
              </a:rPr>
              <a:t> to </a:t>
            </a:r>
            <a:r>
              <a:rPr lang="it-IT" sz="2000" err="1">
                <a:latin typeface="Abadi MT Condensed Light" panose="020B0306030101010103" pitchFamily="34" charset="77"/>
              </a:rPr>
              <a:t>check</a:t>
            </a:r>
            <a:r>
              <a:rPr lang="it-IT" sz="2000">
                <a:latin typeface="Abadi MT Condensed Light" panose="020B0306030101010103" pitchFamily="34" charset="77"/>
              </a:rPr>
              <a:t> </a:t>
            </a:r>
            <a:r>
              <a:rPr lang="it-IT" sz="2000" err="1">
                <a:latin typeface="Abadi MT Condensed Light" panose="020B0306030101010103" pitchFamily="34" charset="77"/>
              </a:rPr>
              <a:t>if</a:t>
            </a:r>
            <a:r>
              <a:rPr lang="it-IT" sz="2000">
                <a:latin typeface="Abadi MT Condensed Light" panose="020B0306030101010103" pitchFamily="34" charset="77"/>
              </a:rPr>
              <a:t> </a:t>
            </a:r>
            <a:r>
              <a:rPr lang="it-IT" sz="2000" err="1">
                <a:latin typeface="Abadi MT Condensed Light" panose="020B0306030101010103" pitchFamily="34" charset="77"/>
              </a:rPr>
              <a:t>lights</a:t>
            </a:r>
            <a:r>
              <a:rPr lang="it-IT" sz="2000">
                <a:latin typeface="Abadi MT Condensed Light" panose="020B0306030101010103" pitchFamily="34" charset="77"/>
              </a:rPr>
              <a:t> are on</a:t>
            </a:r>
          </a:p>
        </p:txBody>
      </p:sp>
      <p:pic>
        <p:nvPicPr>
          <p:cNvPr id="8" name="Immagine 7">
            <a:extLst>
              <a:ext uri="{FF2B5EF4-FFF2-40B4-BE49-F238E27FC236}">
                <a16:creationId xmlns:a16="http://schemas.microsoft.com/office/drawing/2014/main" id="{B529312F-B6C3-FF42-9577-BFFB30E9815F}"/>
              </a:ext>
            </a:extLst>
          </p:cNvPr>
          <p:cNvPicPr>
            <a:picLocks noChangeAspect="1"/>
          </p:cNvPicPr>
          <p:nvPr/>
        </p:nvPicPr>
        <p:blipFill>
          <a:blip r:embed="rId2"/>
          <a:stretch>
            <a:fillRect/>
          </a:stretch>
        </p:blipFill>
        <p:spPr>
          <a:xfrm>
            <a:off x="-4598" y="0"/>
            <a:ext cx="1185863" cy="1185863"/>
          </a:xfrm>
          <a:prstGeom prst="rect">
            <a:avLst/>
          </a:prstGeom>
        </p:spPr>
      </p:pic>
    </p:spTree>
    <p:extLst>
      <p:ext uri="{BB962C8B-B14F-4D97-AF65-F5344CB8AC3E}">
        <p14:creationId xmlns:p14="http://schemas.microsoft.com/office/powerpoint/2010/main" val="1789978086"/>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569</Words>
  <Application>Microsoft Macintosh PowerPoint</Application>
  <PresentationFormat>Widescreen</PresentationFormat>
  <Paragraphs>67</Paragraphs>
  <Slides>11</Slides>
  <Notes>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01 DigitGraphics</vt:lpstr>
      <vt:lpstr>Abadi MT Condensed Light</vt:lpstr>
      <vt:lpstr>Arial</vt:lpstr>
      <vt:lpstr>Calibri</vt:lpstr>
      <vt:lpstr>Modern Love</vt:lpstr>
      <vt:lpstr>The Hand</vt:lpstr>
      <vt:lpstr>SketchyVTI</vt:lpstr>
      <vt:lpstr>HomeSecuriPi</vt:lpstr>
      <vt:lpstr>Introduction</vt:lpstr>
      <vt:lpstr>Related  Works</vt:lpstr>
      <vt:lpstr>Hardware</vt:lpstr>
      <vt:lpstr>Software</vt:lpstr>
      <vt:lpstr>Model</vt:lpstr>
      <vt:lpstr>Design</vt:lpstr>
      <vt:lpstr>Current. Capabilities</vt:lpstr>
      <vt:lpstr>Future  Extensions</vt:lpstr>
      <vt:lpstr>Conclusion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HomeSecuriPi</dc:title>
  <dc:creator>PACIARONI WILLIAM</dc:creator>
  <cp:lastModifiedBy>PACIARONI WILLIAM</cp:lastModifiedBy>
  <cp:revision>29</cp:revision>
  <dcterms:created xsi:type="dcterms:W3CDTF">2020-11-01T17:30:52Z</dcterms:created>
  <dcterms:modified xsi:type="dcterms:W3CDTF">2020-11-05T16:44:46Z</dcterms:modified>
</cp:coreProperties>
</file>